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86" r:id="rId4"/>
    <p:sldId id="287" r:id="rId5"/>
    <p:sldId id="288" r:id="rId6"/>
    <p:sldId id="293" r:id="rId7"/>
    <p:sldId id="292" r:id="rId8"/>
    <p:sldId id="290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CFF"/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7ADA1-6F56-4402-A903-994C2F87DA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355C912-2E56-40C4-9439-E8A0464DC659}">
      <dgm:prSet phldrT="[Testo]"/>
      <dgm:spPr/>
      <dgm:t>
        <a:bodyPr/>
        <a:lstStyle/>
        <a:p>
          <a:endParaRPr lang="it-IT" dirty="0"/>
        </a:p>
      </dgm:t>
    </dgm:pt>
    <dgm:pt modelId="{6BD6F901-18B7-4262-9785-A86CD5ED8D60}" type="parTrans" cxnId="{34696FF7-E564-48F3-BC0F-58C9569A4E71}">
      <dgm:prSet/>
      <dgm:spPr/>
      <dgm:t>
        <a:bodyPr/>
        <a:lstStyle/>
        <a:p>
          <a:endParaRPr lang="it-IT"/>
        </a:p>
      </dgm:t>
    </dgm:pt>
    <dgm:pt modelId="{DE377A03-9C70-4821-A233-23353C7D897D}" type="sibTrans" cxnId="{34696FF7-E564-48F3-BC0F-58C9569A4E71}">
      <dgm:prSet/>
      <dgm:spPr/>
      <dgm:t>
        <a:bodyPr/>
        <a:lstStyle/>
        <a:p>
          <a:endParaRPr lang="it-IT"/>
        </a:p>
      </dgm:t>
    </dgm:pt>
    <dgm:pt modelId="{243B64F6-AEDF-4C9C-BEBB-628B4F8C0984}">
      <dgm:prSet phldrT="[Testo]" custT="1"/>
      <dgm:spPr/>
      <dgm:t>
        <a:bodyPr/>
        <a:lstStyle/>
        <a:p>
          <a:pPr algn="just"/>
          <a:r>
            <a:rPr lang="it-IT" sz="1600" dirty="0"/>
            <a:t>Il </a:t>
          </a:r>
          <a:r>
            <a:rPr lang="it-IT" sz="1600" dirty="0">
              <a:solidFill>
                <a:schemeClr val="accent1"/>
              </a:solidFill>
            </a:rPr>
            <a:t>31 dicembre 2021</a:t>
          </a:r>
          <a:r>
            <a:rPr lang="it-IT" sz="1600" dirty="0"/>
            <a:t>, l’Italia ha presentato la </a:t>
          </a:r>
          <a:r>
            <a:rPr lang="it-IT" sz="1600" dirty="0">
              <a:solidFill>
                <a:schemeClr val="accent1"/>
              </a:solidFill>
            </a:rPr>
            <a:t>prima versione </a:t>
          </a:r>
          <a:r>
            <a:rPr lang="it-IT" sz="1600" dirty="0"/>
            <a:t>del proprio Piano Strategico della PAC per il periodo 2023-2027</a:t>
          </a:r>
        </a:p>
      </dgm:t>
    </dgm:pt>
    <dgm:pt modelId="{D7BD928E-A205-4A43-98D8-80CDA15879A1}" type="parTrans" cxnId="{7CED472D-FD80-4E97-A365-15CC37211B59}">
      <dgm:prSet/>
      <dgm:spPr/>
      <dgm:t>
        <a:bodyPr/>
        <a:lstStyle/>
        <a:p>
          <a:endParaRPr lang="it-IT"/>
        </a:p>
      </dgm:t>
    </dgm:pt>
    <dgm:pt modelId="{3F0391DB-F7F9-4E14-B2F2-89753A6DE8AD}" type="sibTrans" cxnId="{7CED472D-FD80-4E97-A365-15CC37211B59}">
      <dgm:prSet/>
      <dgm:spPr/>
      <dgm:t>
        <a:bodyPr/>
        <a:lstStyle/>
        <a:p>
          <a:endParaRPr lang="it-IT"/>
        </a:p>
      </dgm:t>
    </dgm:pt>
    <dgm:pt modelId="{C289BA7C-31FF-48E1-8D9A-B495668C1E0E}">
      <dgm:prSet phldrT="[Testo]"/>
      <dgm:spPr>
        <a:solidFill>
          <a:srgbClr val="92D050"/>
        </a:solidFill>
      </dgm:spPr>
      <dgm:t>
        <a:bodyPr/>
        <a:lstStyle/>
        <a:p>
          <a:endParaRPr lang="it-IT" dirty="0"/>
        </a:p>
      </dgm:t>
    </dgm:pt>
    <dgm:pt modelId="{4FC84FBA-8E40-4F3D-B9DC-3DF3B1A502EA}" type="parTrans" cxnId="{BC9F8A72-2A8D-4DD3-9576-FC389F40ED6C}">
      <dgm:prSet/>
      <dgm:spPr/>
      <dgm:t>
        <a:bodyPr/>
        <a:lstStyle/>
        <a:p>
          <a:endParaRPr lang="it-IT"/>
        </a:p>
      </dgm:t>
    </dgm:pt>
    <dgm:pt modelId="{B599D300-3ACD-44E5-88F2-A9AF5F2342FA}" type="sibTrans" cxnId="{BC9F8A72-2A8D-4DD3-9576-FC389F40ED6C}">
      <dgm:prSet/>
      <dgm:spPr/>
      <dgm:t>
        <a:bodyPr/>
        <a:lstStyle/>
        <a:p>
          <a:endParaRPr lang="it-IT"/>
        </a:p>
      </dgm:t>
    </dgm:pt>
    <dgm:pt modelId="{CDE186FC-CAEA-481D-B10D-1B34490DEE84}">
      <dgm:prSet phldrT="[Testo]" custT="1"/>
      <dgm:spPr/>
      <dgm:t>
        <a:bodyPr/>
        <a:lstStyle/>
        <a:p>
          <a:pPr algn="just"/>
          <a:r>
            <a:rPr lang="it-IT" sz="1600" dirty="0"/>
            <a:t>Il </a:t>
          </a:r>
          <a:r>
            <a:rPr lang="it-IT" sz="1600" dirty="0">
              <a:solidFill>
                <a:schemeClr val="accent1"/>
              </a:solidFill>
            </a:rPr>
            <a:t>31 marzo 2022</a:t>
          </a:r>
          <a:r>
            <a:rPr lang="it-IT" sz="1600" dirty="0"/>
            <a:t>, la Commissione europea ha formulato le proprie </a:t>
          </a:r>
          <a:r>
            <a:rPr lang="it-IT" sz="1600" dirty="0">
              <a:solidFill>
                <a:schemeClr val="accent1"/>
              </a:solidFill>
            </a:rPr>
            <a:t>osservazioni</a:t>
          </a:r>
          <a:endParaRPr lang="it-IT" sz="1600" dirty="0"/>
        </a:p>
      </dgm:t>
    </dgm:pt>
    <dgm:pt modelId="{56A901AE-0D95-486C-9BED-8D730BC06883}" type="parTrans" cxnId="{966DB5EF-DC0B-4487-B09D-9786A049BD8C}">
      <dgm:prSet/>
      <dgm:spPr/>
      <dgm:t>
        <a:bodyPr/>
        <a:lstStyle/>
        <a:p>
          <a:endParaRPr lang="it-IT"/>
        </a:p>
      </dgm:t>
    </dgm:pt>
    <dgm:pt modelId="{0F52573D-EC6F-49E2-8D65-D44E8D5DDA14}" type="sibTrans" cxnId="{966DB5EF-DC0B-4487-B09D-9786A049BD8C}">
      <dgm:prSet/>
      <dgm:spPr/>
      <dgm:t>
        <a:bodyPr/>
        <a:lstStyle/>
        <a:p>
          <a:endParaRPr lang="it-IT"/>
        </a:p>
      </dgm:t>
    </dgm:pt>
    <dgm:pt modelId="{D6B11CD8-BF56-4D90-8043-9CB23280C15C}">
      <dgm:prSet phldrT="[Testo]"/>
      <dgm:spPr/>
      <dgm:t>
        <a:bodyPr/>
        <a:lstStyle/>
        <a:p>
          <a:endParaRPr lang="it-IT" dirty="0"/>
        </a:p>
        <a:p>
          <a:endParaRPr lang="it-IT" dirty="0"/>
        </a:p>
        <a:p>
          <a:endParaRPr lang="it-IT" dirty="0"/>
        </a:p>
        <a:p>
          <a:endParaRPr lang="it-IT" dirty="0"/>
        </a:p>
        <a:p>
          <a:endParaRPr lang="it-IT" dirty="0"/>
        </a:p>
        <a:p>
          <a:endParaRPr lang="it-IT" dirty="0"/>
        </a:p>
        <a:p>
          <a:endParaRPr lang="it-IT" dirty="0"/>
        </a:p>
        <a:p>
          <a:endParaRPr lang="it-IT" dirty="0"/>
        </a:p>
        <a:p>
          <a:endParaRPr lang="it-IT" dirty="0"/>
        </a:p>
      </dgm:t>
    </dgm:pt>
    <dgm:pt modelId="{1C31A706-AB48-406F-8FFB-100AE1D144B8}" type="parTrans" cxnId="{9601B176-5FD2-4F36-814C-C317F4AFA857}">
      <dgm:prSet/>
      <dgm:spPr/>
      <dgm:t>
        <a:bodyPr/>
        <a:lstStyle/>
        <a:p>
          <a:endParaRPr lang="it-IT"/>
        </a:p>
      </dgm:t>
    </dgm:pt>
    <dgm:pt modelId="{550F6958-EE46-408C-9D5A-C00004900779}" type="sibTrans" cxnId="{9601B176-5FD2-4F36-814C-C317F4AFA857}">
      <dgm:prSet/>
      <dgm:spPr/>
      <dgm:t>
        <a:bodyPr/>
        <a:lstStyle/>
        <a:p>
          <a:endParaRPr lang="it-IT"/>
        </a:p>
      </dgm:t>
    </dgm:pt>
    <dgm:pt modelId="{D96009D7-3272-46AF-924B-E5D0C892D93B}">
      <dgm:prSet phldrT="[Testo]" custT="1"/>
      <dgm:spPr/>
      <dgm:t>
        <a:bodyPr/>
        <a:lstStyle/>
        <a:p>
          <a:pPr algn="just"/>
          <a:r>
            <a:rPr lang="it-IT" sz="1600" dirty="0"/>
            <a:t>Subito dopo, sono stati riattivati i tavoli di discussione tra il </a:t>
          </a:r>
          <a:r>
            <a:rPr lang="it-IT" sz="1600" dirty="0" err="1"/>
            <a:t>MiPAAF</a:t>
          </a:r>
          <a:r>
            <a:rPr lang="it-IT" sz="1600" dirty="0"/>
            <a:t> e le Regioni; attualmente sono in corso </a:t>
          </a:r>
          <a:r>
            <a:rPr lang="it-IT" sz="1600" dirty="0">
              <a:solidFill>
                <a:schemeClr val="accent1"/>
              </a:solidFill>
            </a:rPr>
            <a:t>interlocuzioni con la Commissione europea</a:t>
          </a:r>
          <a:r>
            <a:rPr lang="it-IT" sz="1600" dirty="0"/>
            <a:t> finalizzate ad approfondire le osservazioni ed a preparare le risposte.</a:t>
          </a:r>
        </a:p>
      </dgm:t>
    </dgm:pt>
    <dgm:pt modelId="{CE30A6E2-475A-4BE5-9C53-0C70D2813AFE}" type="parTrans" cxnId="{BA752C6F-ECC1-4114-A5E0-E10778B0C9DD}">
      <dgm:prSet/>
      <dgm:spPr/>
      <dgm:t>
        <a:bodyPr/>
        <a:lstStyle/>
        <a:p>
          <a:endParaRPr lang="it-IT"/>
        </a:p>
      </dgm:t>
    </dgm:pt>
    <dgm:pt modelId="{0EC397FA-DE37-446A-A672-D5DA3931BCA7}" type="sibTrans" cxnId="{BA752C6F-ECC1-4114-A5E0-E10778B0C9DD}">
      <dgm:prSet/>
      <dgm:spPr/>
      <dgm:t>
        <a:bodyPr/>
        <a:lstStyle/>
        <a:p>
          <a:endParaRPr lang="it-IT"/>
        </a:p>
      </dgm:t>
    </dgm:pt>
    <dgm:pt modelId="{34A94DBF-6705-4F2E-ABF1-454CB392114C}" type="pres">
      <dgm:prSet presAssocID="{A437ADA1-6F56-4402-A903-994C2F87DAC5}" presName="linearFlow" presStyleCnt="0">
        <dgm:presLayoutVars>
          <dgm:dir/>
          <dgm:animLvl val="lvl"/>
          <dgm:resizeHandles val="exact"/>
        </dgm:presLayoutVars>
      </dgm:prSet>
      <dgm:spPr/>
    </dgm:pt>
    <dgm:pt modelId="{C44D11C6-4B35-4B47-A883-8F1A25AB8AF9}" type="pres">
      <dgm:prSet presAssocID="{B355C912-2E56-40C4-9439-E8A0464DC659}" presName="composite" presStyleCnt="0"/>
      <dgm:spPr/>
    </dgm:pt>
    <dgm:pt modelId="{2ADD7ABD-DCC5-41C0-B6AD-B33768C057A2}" type="pres">
      <dgm:prSet presAssocID="{B355C912-2E56-40C4-9439-E8A0464DC65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8800EF1-AD64-4A7B-952B-2AE9D5B27902}" type="pres">
      <dgm:prSet presAssocID="{B355C912-2E56-40C4-9439-E8A0464DC659}" presName="descendantText" presStyleLbl="alignAcc1" presStyleIdx="0" presStyleCnt="3" custLinFactNeighborX="-143" custLinFactNeighborY="8976">
        <dgm:presLayoutVars>
          <dgm:bulletEnabled val="1"/>
        </dgm:presLayoutVars>
      </dgm:prSet>
      <dgm:spPr/>
    </dgm:pt>
    <dgm:pt modelId="{21EEEA79-72EE-4B8E-95DA-360747CEC541}" type="pres">
      <dgm:prSet presAssocID="{DE377A03-9C70-4821-A233-23353C7D897D}" presName="sp" presStyleCnt="0"/>
      <dgm:spPr/>
    </dgm:pt>
    <dgm:pt modelId="{3D7640BF-505A-4D00-A085-1FC70910046D}" type="pres">
      <dgm:prSet presAssocID="{C289BA7C-31FF-48E1-8D9A-B495668C1E0E}" presName="composite" presStyleCnt="0"/>
      <dgm:spPr/>
    </dgm:pt>
    <dgm:pt modelId="{ACFBE2A1-BC62-426E-8119-0BCB93630B7F}" type="pres">
      <dgm:prSet presAssocID="{C289BA7C-31FF-48E1-8D9A-B495668C1E0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D35506E-C905-4361-A854-4B704BBAE51A}" type="pres">
      <dgm:prSet presAssocID="{C289BA7C-31FF-48E1-8D9A-B495668C1E0E}" presName="descendantText" presStyleLbl="alignAcc1" presStyleIdx="1" presStyleCnt="3">
        <dgm:presLayoutVars>
          <dgm:bulletEnabled val="1"/>
        </dgm:presLayoutVars>
      </dgm:prSet>
      <dgm:spPr/>
    </dgm:pt>
    <dgm:pt modelId="{082B37C5-B105-4CC2-84E5-68E62222BFE2}" type="pres">
      <dgm:prSet presAssocID="{B599D300-3ACD-44E5-88F2-A9AF5F2342FA}" presName="sp" presStyleCnt="0"/>
      <dgm:spPr/>
    </dgm:pt>
    <dgm:pt modelId="{42F07CF3-F265-4804-B840-D575CA9E1389}" type="pres">
      <dgm:prSet presAssocID="{D6B11CD8-BF56-4D90-8043-9CB23280C15C}" presName="composite" presStyleCnt="0"/>
      <dgm:spPr/>
    </dgm:pt>
    <dgm:pt modelId="{371CC53C-F014-4948-90BC-5191B39C2F96}" type="pres">
      <dgm:prSet presAssocID="{D6B11CD8-BF56-4D90-8043-9CB23280C1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71586F9-739C-4FC0-8FA3-1429F693CA4F}" type="pres">
      <dgm:prSet presAssocID="{D6B11CD8-BF56-4D90-8043-9CB23280C15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1931002-2408-40B9-A23A-6E09DFE22C2C}" type="presOf" srcId="{C289BA7C-31FF-48E1-8D9A-B495668C1E0E}" destId="{ACFBE2A1-BC62-426E-8119-0BCB93630B7F}" srcOrd="0" destOrd="0" presId="urn:microsoft.com/office/officeart/2005/8/layout/chevron2"/>
    <dgm:cxn modelId="{7CED472D-FD80-4E97-A365-15CC37211B59}" srcId="{B355C912-2E56-40C4-9439-E8A0464DC659}" destId="{243B64F6-AEDF-4C9C-BEBB-628B4F8C0984}" srcOrd="0" destOrd="0" parTransId="{D7BD928E-A205-4A43-98D8-80CDA15879A1}" sibTransId="{3F0391DB-F7F9-4E14-B2F2-89753A6DE8AD}"/>
    <dgm:cxn modelId="{9BA46E68-7704-438E-8795-EACA24DC62AF}" type="presOf" srcId="{CDE186FC-CAEA-481D-B10D-1B34490DEE84}" destId="{AD35506E-C905-4361-A854-4B704BBAE51A}" srcOrd="0" destOrd="0" presId="urn:microsoft.com/office/officeart/2005/8/layout/chevron2"/>
    <dgm:cxn modelId="{BA752C6F-ECC1-4114-A5E0-E10778B0C9DD}" srcId="{D6B11CD8-BF56-4D90-8043-9CB23280C15C}" destId="{D96009D7-3272-46AF-924B-E5D0C892D93B}" srcOrd="0" destOrd="0" parTransId="{CE30A6E2-475A-4BE5-9C53-0C70D2813AFE}" sibTransId="{0EC397FA-DE37-446A-A672-D5DA3931BCA7}"/>
    <dgm:cxn modelId="{BC9F8A72-2A8D-4DD3-9576-FC389F40ED6C}" srcId="{A437ADA1-6F56-4402-A903-994C2F87DAC5}" destId="{C289BA7C-31FF-48E1-8D9A-B495668C1E0E}" srcOrd="1" destOrd="0" parTransId="{4FC84FBA-8E40-4F3D-B9DC-3DF3B1A502EA}" sibTransId="{B599D300-3ACD-44E5-88F2-A9AF5F2342FA}"/>
    <dgm:cxn modelId="{9601B176-5FD2-4F36-814C-C317F4AFA857}" srcId="{A437ADA1-6F56-4402-A903-994C2F87DAC5}" destId="{D6B11CD8-BF56-4D90-8043-9CB23280C15C}" srcOrd="2" destOrd="0" parTransId="{1C31A706-AB48-406F-8FFB-100AE1D144B8}" sibTransId="{550F6958-EE46-408C-9D5A-C00004900779}"/>
    <dgm:cxn modelId="{EA9139AA-4460-4619-A66C-DFD70CB1A6FE}" type="presOf" srcId="{D6B11CD8-BF56-4D90-8043-9CB23280C15C}" destId="{371CC53C-F014-4948-90BC-5191B39C2F96}" srcOrd="0" destOrd="0" presId="urn:microsoft.com/office/officeart/2005/8/layout/chevron2"/>
    <dgm:cxn modelId="{253BC1AA-60A4-4E0F-9066-681A84975A03}" type="presOf" srcId="{D96009D7-3272-46AF-924B-E5D0C892D93B}" destId="{971586F9-739C-4FC0-8FA3-1429F693CA4F}" srcOrd="0" destOrd="0" presId="urn:microsoft.com/office/officeart/2005/8/layout/chevron2"/>
    <dgm:cxn modelId="{C28F84BA-9C26-46E9-91DC-D3704D5BDF0C}" type="presOf" srcId="{B355C912-2E56-40C4-9439-E8A0464DC659}" destId="{2ADD7ABD-DCC5-41C0-B6AD-B33768C057A2}" srcOrd="0" destOrd="0" presId="urn:microsoft.com/office/officeart/2005/8/layout/chevron2"/>
    <dgm:cxn modelId="{A9BA81C8-E641-4237-ABA4-4F65F44EC01C}" type="presOf" srcId="{A437ADA1-6F56-4402-A903-994C2F87DAC5}" destId="{34A94DBF-6705-4F2E-ABF1-454CB392114C}" srcOrd="0" destOrd="0" presId="urn:microsoft.com/office/officeart/2005/8/layout/chevron2"/>
    <dgm:cxn modelId="{966DB5EF-DC0B-4487-B09D-9786A049BD8C}" srcId="{C289BA7C-31FF-48E1-8D9A-B495668C1E0E}" destId="{CDE186FC-CAEA-481D-B10D-1B34490DEE84}" srcOrd="0" destOrd="0" parTransId="{56A901AE-0D95-486C-9BED-8D730BC06883}" sibTransId="{0F52573D-EC6F-49E2-8D65-D44E8D5DDA14}"/>
    <dgm:cxn modelId="{34696FF7-E564-48F3-BC0F-58C9569A4E71}" srcId="{A437ADA1-6F56-4402-A903-994C2F87DAC5}" destId="{B355C912-2E56-40C4-9439-E8A0464DC659}" srcOrd="0" destOrd="0" parTransId="{6BD6F901-18B7-4262-9785-A86CD5ED8D60}" sibTransId="{DE377A03-9C70-4821-A233-23353C7D897D}"/>
    <dgm:cxn modelId="{E92DA1F7-FEAA-4B74-A017-EEB98B83FB33}" type="presOf" srcId="{243B64F6-AEDF-4C9C-BEBB-628B4F8C0984}" destId="{88800EF1-AD64-4A7B-952B-2AE9D5B27902}" srcOrd="0" destOrd="0" presId="urn:microsoft.com/office/officeart/2005/8/layout/chevron2"/>
    <dgm:cxn modelId="{042E14C7-900D-40E3-BCCE-70E3136C8366}" type="presParOf" srcId="{34A94DBF-6705-4F2E-ABF1-454CB392114C}" destId="{C44D11C6-4B35-4B47-A883-8F1A25AB8AF9}" srcOrd="0" destOrd="0" presId="urn:microsoft.com/office/officeart/2005/8/layout/chevron2"/>
    <dgm:cxn modelId="{DC4D3CC7-CC6C-4DB1-A459-7E56DF073644}" type="presParOf" srcId="{C44D11C6-4B35-4B47-A883-8F1A25AB8AF9}" destId="{2ADD7ABD-DCC5-41C0-B6AD-B33768C057A2}" srcOrd="0" destOrd="0" presId="urn:microsoft.com/office/officeart/2005/8/layout/chevron2"/>
    <dgm:cxn modelId="{718BA23C-ADC5-4F0C-8692-FE60A719F3AA}" type="presParOf" srcId="{C44D11C6-4B35-4B47-A883-8F1A25AB8AF9}" destId="{88800EF1-AD64-4A7B-952B-2AE9D5B27902}" srcOrd="1" destOrd="0" presId="urn:microsoft.com/office/officeart/2005/8/layout/chevron2"/>
    <dgm:cxn modelId="{92D90330-727D-486F-8AE0-028B67C6FAF7}" type="presParOf" srcId="{34A94DBF-6705-4F2E-ABF1-454CB392114C}" destId="{21EEEA79-72EE-4B8E-95DA-360747CEC541}" srcOrd="1" destOrd="0" presId="urn:microsoft.com/office/officeart/2005/8/layout/chevron2"/>
    <dgm:cxn modelId="{6F8C3510-1E9A-4BE0-904F-2E766EB600E1}" type="presParOf" srcId="{34A94DBF-6705-4F2E-ABF1-454CB392114C}" destId="{3D7640BF-505A-4D00-A085-1FC70910046D}" srcOrd="2" destOrd="0" presId="urn:microsoft.com/office/officeart/2005/8/layout/chevron2"/>
    <dgm:cxn modelId="{09C3012A-BC3B-404E-8C1E-8FFA373FCB84}" type="presParOf" srcId="{3D7640BF-505A-4D00-A085-1FC70910046D}" destId="{ACFBE2A1-BC62-426E-8119-0BCB93630B7F}" srcOrd="0" destOrd="0" presId="urn:microsoft.com/office/officeart/2005/8/layout/chevron2"/>
    <dgm:cxn modelId="{A7CFDF23-6E2D-45FD-83D4-0512369193E1}" type="presParOf" srcId="{3D7640BF-505A-4D00-A085-1FC70910046D}" destId="{AD35506E-C905-4361-A854-4B704BBAE51A}" srcOrd="1" destOrd="0" presId="urn:microsoft.com/office/officeart/2005/8/layout/chevron2"/>
    <dgm:cxn modelId="{D0DF1B6F-3306-4B36-8004-507505169AEF}" type="presParOf" srcId="{34A94DBF-6705-4F2E-ABF1-454CB392114C}" destId="{082B37C5-B105-4CC2-84E5-68E62222BFE2}" srcOrd="3" destOrd="0" presId="urn:microsoft.com/office/officeart/2005/8/layout/chevron2"/>
    <dgm:cxn modelId="{074770DA-44AB-4136-B01C-2980D2EF66AB}" type="presParOf" srcId="{34A94DBF-6705-4F2E-ABF1-454CB392114C}" destId="{42F07CF3-F265-4804-B840-D575CA9E1389}" srcOrd="4" destOrd="0" presId="urn:microsoft.com/office/officeart/2005/8/layout/chevron2"/>
    <dgm:cxn modelId="{B9916F49-5C90-4CF4-B56B-F959C755E7AF}" type="presParOf" srcId="{42F07CF3-F265-4804-B840-D575CA9E1389}" destId="{371CC53C-F014-4948-90BC-5191B39C2F96}" srcOrd="0" destOrd="0" presId="urn:microsoft.com/office/officeart/2005/8/layout/chevron2"/>
    <dgm:cxn modelId="{A1A0F0E9-C6E0-4D32-B4E1-B4B8AE6848EB}" type="presParOf" srcId="{42F07CF3-F265-4804-B840-D575CA9E1389}" destId="{971586F9-739C-4FC0-8FA3-1429F693CA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72186-9BE4-48E2-A842-E35E2AA10F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84FDF6C-A011-41D6-A0B0-F8A09093BCDE}">
      <dgm:prSet phldrT="[Testo]"/>
      <dgm:spPr/>
      <dgm:t>
        <a:bodyPr/>
        <a:lstStyle/>
        <a:p>
          <a:pPr algn="ctr"/>
          <a:r>
            <a:rPr lang="it-IT" dirty="0"/>
            <a:t>Un </a:t>
          </a:r>
          <a:r>
            <a:rPr lang="it-IT" dirty="0">
              <a:solidFill>
                <a:schemeClr val="accent1"/>
              </a:solidFill>
            </a:rPr>
            <a:t>unico Piano nazionale </a:t>
          </a:r>
          <a:r>
            <a:rPr lang="it-IT" dirty="0"/>
            <a:t>al posto dei 23 Piani di sviluppo rurale regionali e nazionali</a:t>
          </a:r>
        </a:p>
      </dgm:t>
    </dgm:pt>
    <dgm:pt modelId="{46B4F00B-F7EC-4C44-B927-B368BC5DF41D}" type="parTrans" cxnId="{03F06ACD-05A5-4541-A2BB-F6B7379E0330}">
      <dgm:prSet/>
      <dgm:spPr/>
      <dgm:t>
        <a:bodyPr/>
        <a:lstStyle/>
        <a:p>
          <a:pPr algn="ctr"/>
          <a:endParaRPr lang="it-IT"/>
        </a:p>
      </dgm:t>
    </dgm:pt>
    <dgm:pt modelId="{E89F0F5F-8DEF-4A46-9AED-D071D1F6A3EB}" type="sibTrans" cxnId="{03F06ACD-05A5-4541-A2BB-F6B7379E0330}">
      <dgm:prSet/>
      <dgm:spPr/>
      <dgm:t>
        <a:bodyPr/>
        <a:lstStyle/>
        <a:p>
          <a:pPr algn="ctr"/>
          <a:endParaRPr lang="it-IT"/>
        </a:p>
      </dgm:t>
    </dgm:pt>
    <dgm:pt modelId="{A55F12C5-C763-4087-A6D4-5E60790BCA2F}">
      <dgm:prSet phldrT="[Testo]"/>
      <dgm:spPr/>
      <dgm:t>
        <a:bodyPr/>
        <a:lstStyle/>
        <a:p>
          <a:pPr algn="ctr"/>
          <a:r>
            <a:rPr lang="it-IT"/>
            <a:t>Il Piano mette assieme, in un unico documento di programmazione, </a:t>
          </a:r>
          <a:r>
            <a:rPr lang="it-IT">
              <a:solidFill>
                <a:schemeClr val="accent1"/>
              </a:solidFill>
            </a:rPr>
            <a:t>il primo ed il secondo pilastro della PAC </a:t>
          </a:r>
          <a:r>
            <a:rPr lang="it-IT"/>
            <a:t>finanziati, rispettivamente, dal FEAGA e dal FEASR</a:t>
          </a:r>
          <a:endParaRPr lang="it-IT" dirty="0"/>
        </a:p>
      </dgm:t>
    </dgm:pt>
    <dgm:pt modelId="{AE543243-FAD7-452E-9EE3-C8BD340C9BA1}" type="parTrans" cxnId="{07A8FAE8-A5AD-4A95-B403-A509A792EB11}">
      <dgm:prSet/>
      <dgm:spPr/>
      <dgm:t>
        <a:bodyPr/>
        <a:lstStyle/>
        <a:p>
          <a:pPr algn="ctr"/>
          <a:endParaRPr lang="it-IT"/>
        </a:p>
      </dgm:t>
    </dgm:pt>
    <dgm:pt modelId="{96E79E40-D94A-4D34-93C4-57B92964BB7B}" type="sibTrans" cxnId="{07A8FAE8-A5AD-4A95-B403-A509A792EB11}">
      <dgm:prSet/>
      <dgm:spPr/>
      <dgm:t>
        <a:bodyPr/>
        <a:lstStyle/>
        <a:p>
          <a:pPr algn="ctr"/>
          <a:endParaRPr lang="it-IT"/>
        </a:p>
      </dgm:t>
    </dgm:pt>
    <dgm:pt modelId="{785A23AE-3B48-4938-95EA-55B82CB3407C}">
      <dgm:prSet phldrT="[Testo]"/>
      <dgm:spPr/>
      <dgm:t>
        <a:bodyPr/>
        <a:lstStyle/>
        <a:p>
          <a:pPr algn="ctr"/>
          <a:r>
            <a:rPr lang="it-IT"/>
            <a:t>La </a:t>
          </a:r>
          <a:r>
            <a:rPr lang="it-IT" i="1"/>
            <a:t>governance</a:t>
          </a:r>
          <a:r>
            <a:rPr lang="it-IT"/>
            <a:t> del Piano riconosce anche il</a:t>
          </a:r>
          <a:r>
            <a:rPr lang="it-IT">
              <a:solidFill>
                <a:schemeClr val="accent1"/>
              </a:solidFill>
            </a:rPr>
            <a:t> ruolo delle autorità di gestione regionali</a:t>
          </a:r>
          <a:r>
            <a:rPr lang="it-IT"/>
            <a:t> che saranno chiamate ad elaborare dei complementi di programmazione finalizzati ad attuare gli interventi coerentemente con gli indirizzi del Piano</a:t>
          </a:r>
          <a:endParaRPr lang="it-IT" dirty="0"/>
        </a:p>
      </dgm:t>
    </dgm:pt>
    <dgm:pt modelId="{63A7F57A-939C-4683-8EC1-F5AB72EFBC00}" type="parTrans" cxnId="{C283A79A-7754-4262-84EE-7ACDAD1E08C1}">
      <dgm:prSet/>
      <dgm:spPr/>
      <dgm:t>
        <a:bodyPr/>
        <a:lstStyle/>
        <a:p>
          <a:pPr algn="ctr"/>
          <a:endParaRPr lang="it-IT"/>
        </a:p>
      </dgm:t>
    </dgm:pt>
    <dgm:pt modelId="{831E9C6D-79E5-4F6B-9EB4-4960025A559C}" type="sibTrans" cxnId="{C283A79A-7754-4262-84EE-7ACDAD1E08C1}">
      <dgm:prSet/>
      <dgm:spPr/>
      <dgm:t>
        <a:bodyPr/>
        <a:lstStyle/>
        <a:p>
          <a:pPr algn="ctr"/>
          <a:endParaRPr lang="it-IT"/>
        </a:p>
      </dgm:t>
    </dgm:pt>
    <dgm:pt modelId="{4FED3B75-D4A0-40CC-BF16-3F2BF3A3758F}" type="pres">
      <dgm:prSet presAssocID="{7C872186-9BE4-48E2-A842-E35E2AA10F5E}" presName="compositeShape" presStyleCnt="0">
        <dgm:presLayoutVars>
          <dgm:dir/>
          <dgm:resizeHandles/>
        </dgm:presLayoutVars>
      </dgm:prSet>
      <dgm:spPr/>
    </dgm:pt>
    <dgm:pt modelId="{9208AD42-7D91-4004-BE8A-FA99F7431E66}" type="pres">
      <dgm:prSet presAssocID="{7C872186-9BE4-48E2-A842-E35E2AA10F5E}" presName="pyramid" presStyleLbl="node1" presStyleIdx="0" presStyleCnt="1"/>
      <dgm:spPr>
        <a:solidFill>
          <a:schemeClr val="accent5"/>
        </a:solidFill>
      </dgm:spPr>
    </dgm:pt>
    <dgm:pt modelId="{CBDEC5EA-B9A1-4F02-BB58-80BA8FE3BEB5}" type="pres">
      <dgm:prSet presAssocID="{7C872186-9BE4-48E2-A842-E35E2AA10F5E}" presName="theList" presStyleCnt="0"/>
      <dgm:spPr/>
    </dgm:pt>
    <dgm:pt modelId="{5C2688EB-A3A3-4496-951A-861B308E64F8}" type="pres">
      <dgm:prSet presAssocID="{084FDF6C-A011-41D6-A0B0-F8A09093BCDE}" presName="aNode" presStyleLbl="fgAcc1" presStyleIdx="0" presStyleCnt="3" custScaleX="123002" custLinFactNeighborX="-44957" custLinFactNeighborY="97511">
        <dgm:presLayoutVars>
          <dgm:bulletEnabled val="1"/>
        </dgm:presLayoutVars>
      </dgm:prSet>
      <dgm:spPr/>
    </dgm:pt>
    <dgm:pt modelId="{1DCE7252-B29E-4B14-B1AA-4749F57D99D3}" type="pres">
      <dgm:prSet presAssocID="{084FDF6C-A011-41D6-A0B0-F8A09093BCDE}" presName="aSpace" presStyleCnt="0"/>
      <dgm:spPr/>
    </dgm:pt>
    <dgm:pt modelId="{9FE97772-053B-4D6A-BBC7-852A6B1AE0D1}" type="pres">
      <dgm:prSet presAssocID="{A55F12C5-C763-4087-A6D4-5E60790BCA2F}" presName="aNode" presStyleLbl="fgAcc1" presStyleIdx="1" presStyleCnt="3" custScaleX="154831" custLinFactNeighborX="-43826" custLinFactNeighborY="87015">
        <dgm:presLayoutVars>
          <dgm:bulletEnabled val="1"/>
        </dgm:presLayoutVars>
      </dgm:prSet>
      <dgm:spPr/>
    </dgm:pt>
    <dgm:pt modelId="{1E636C3A-FC48-4A6C-A97D-F95967EA26D6}" type="pres">
      <dgm:prSet presAssocID="{A55F12C5-C763-4087-A6D4-5E60790BCA2F}" presName="aSpace" presStyleCnt="0"/>
      <dgm:spPr/>
    </dgm:pt>
    <dgm:pt modelId="{0085A4F2-B17A-4C6D-A814-725033179ACF}" type="pres">
      <dgm:prSet presAssocID="{785A23AE-3B48-4938-95EA-55B82CB3407C}" presName="aNode" presStyleLbl="fgAcc1" presStyleIdx="2" presStyleCnt="3" custScaleX="192682" custScaleY="109588" custLinFactNeighborX="-44613" custLinFactNeighborY="76518">
        <dgm:presLayoutVars>
          <dgm:bulletEnabled val="1"/>
        </dgm:presLayoutVars>
      </dgm:prSet>
      <dgm:spPr/>
    </dgm:pt>
    <dgm:pt modelId="{183FB051-1B24-4EFC-B707-E127D4678198}" type="pres">
      <dgm:prSet presAssocID="{785A23AE-3B48-4938-95EA-55B82CB3407C}" presName="aSpace" presStyleCnt="0"/>
      <dgm:spPr/>
    </dgm:pt>
  </dgm:ptLst>
  <dgm:cxnLst>
    <dgm:cxn modelId="{1828A23A-1542-4BF3-8A98-E9803EB5BC8E}" type="presOf" srcId="{A55F12C5-C763-4087-A6D4-5E60790BCA2F}" destId="{9FE97772-053B-4D6A-BBC7-852A6B1AE0D1}" srcOrd="0" destOrd="0" presId="urn:microsoft.com/office/officeart/2005/8/layout/pyramid2"/>
    <dgm:cxn modelId="{C283A79A-7754-4262-84EE-7ACDAD1E08C1}" srcId="{7C872186-9BE4-48E2-A842-E35E2AA10F5E}" destId="{785A23AE-3B48-4938-95EA-55B82CB3407C}" srcOrd="2" destOrd="0" parTransId="{63A7F57A-939C-4683-8EC1-F5AB72EFBC00}" sibTransId="{831E9C6D-79E5-4F6B-9EB4-4960025A559C}"/>
    <dgm:cxn modelId="{1730109B-C814-4FFA-B417-853A2107DD74}" type="presOf" srcId="{785A23AE-3B48-4938-95EA-55B82CB3407C}" destId="{0085A4F2-B17A-4C6D-A814-725033179ACF}" srcOrd="0" destOrd="0" presId="urn:microsoft.com/office/officeart/2005/8/layout/pyramid2"/>
    <dgm:cxn modelId="{DC67B9CA-C9A9-4D95-BF37-0723941C6BA8}" type="presOf" srcId="{7C872186-9BE4-48E2-A842-E35E2AA10F5E}" destId="{4FED3B75-D4A0-40CC-BF16-3F2BF3A3758F}" srcOrd="0" destOrd="0" presId="urn:microsoft.com/office/officeart/2005/8/layout/pyramid2"/>
    <dgm:cxn modelId="{03F06ACD-05A5-4541-A2BB-F6B7379E0330}" srcId="{7C872186-9BE4-48E2-A842-E35E2AA10F5E}" destId="{084FDF6C-A011-41D6-A0B0-F8A09093BCDE}" srcOrd="0" destOrd="0" parTransId="{46B4F00B-F7EC-4C44-B927-B368BC5DF41D}" sibTransId="{E89F0F5F-8DEF-4A46-9AED-D071D1F6A3EB}"/>
    <dgm:cxn modelId="{07A8FAE8-A5AD-4A95-B403-A509A792EB11}" srcId="{7C872186-9BE4-48E2-A842-E35E2AA10F5E}" destId="{A55F12C5-C763-4087-A6D4-5E60790BCA2F}" srcOrd="1" destOrd="0" parTransId="{AE543243-FAD7-452E-9EE3-C8BD340C9BA1}" sibTransId="{96E79E40-D94A-4D34-93C4-57B92964BB7B}"/>
    <dgm:cxn modelId="{3A70D5F1-62DE-4A1B-98D5-8AC221CDF45A}" type="presOf" srcId="{084FDF6C-A011-41D6-A0B0-F8A09093BCDE}" destId="{5C2688EB-A3A3-4496-951A-861B308E64F8}" srcOrd="0" destOrd="0" presId="urn:microsoft.com/office/officeart/2005/8/layout/pyramid2"/>
    <dgm:cxn modelId="{D94B40EE-8B9C-4044-9714-5C40CE88E10E}" type="presParOf" srcId="{4FED3B75-D4A0-40CC-BF16-3F2BF3A3758F}" destId="{9208AD42-7D91-4004-BE8A-FA99F7431E66}" srcOrd="0" destOrd="0" presId="urn:microsoft.com/office/officeart/2005/8/layout/pyramid2"/>
    <dgm:cxn modelId="{8BC99D82-B6BB-4DB1-83AE-A92E360A5D40}" type="presParOf" srcId="{4FED3B75-D4A0-40CC-BF16-3F2BF3A3758F}" destId="{CBDEC5EA-B9A1-4F02-BB58-80BA8FE3BEB5}" srcOrd="1" destOrd="0" presId="urn:microsoft.com/office/officeart/2005/8/layout/pyramid2"/>
    <dgm:cxn modelId="{B277C69F-E168-4EF3-BE76-A938A28FD1AD}" type="presParOf" srcId="{CBDEC5EA-B9A1-4F02-BB58-80BA8FE3BEB5}" destId="{5C2688EB-A3A3-4496-951A-861B308E64F8}" srcOrd="0" destOrd="0" presId="urn:microsoft.com/office/officeart/2005/8/layout/pyramid2"/>
    <dgm:cxn modelId="{A6C6829E-87D0-4410-B2D5-34F855B5DBA9}" type="presParOf" srcId="{CBDEC5EA-B9A1-4F02-BB58-80BA8FE3BEB5}" destId="{1DCE7252-B29E-4B14-B1AA-4749F57D99D3}" srcOrd="1" destOrd="0" presId="urn:microsoft.com/office/officeart/2005/8/layout/pyramid2"/>
    <dgm:cxn modelId="{5852A6F9-6687-4251-9140-72B51EC5E0E4}" type="presParOf" srcId="{CBDEC5EA-B9A1-4F02-BB58-80BA8FE3BEB5}" destId="{9FE97772-053B-4D6A-BBC7-852A6B1AE0D1}" srcOrd="2" destOrd="0" presId="urn:microsoft.com/office/officeart/2005/8/layout/pyramid2"/>
    <dgm:cxn modelId="{E161AF9A-B5B2-4464-8568-28B281EC3267}" type="presParOf" srcId="{CBDEC5EA-B9A1-4F02-BB58-80BA8FE3BEB5}" destId="{1E636C3A-FC48-4A6C-A97D-F95967EA26D6}" srcOrd="3" destOrd="0" presId="urn:microsoft.com/office/officeart/2005/8/layout/pyramid2"/>
    <dgm:cxn modelId="{12808FA5-8E73-4F79-9079-12013B44865D}" type="presParOf" srcId="{CBDEC5EA-B9A1-4F02-BB58-80BA8FE3BEB5}" destId="{0085A4F2-B17A-4C6D-A814-725033179ACF}" srcOrd="4" destOrd="0" presId="urn:microsoft.com/office/officeart/2005/8/layout/pyramid2"/>
    <dgm:cxn modelId="{26619C19-640A-4EFC-BA2A-64808F8E3F58}" type="presParOf" srcId="{CBDEC5EA-B9A1-4F02-BB58-80BA8FE3BEB5}" destId="{183FB051-1B24-4EFC-B707-E127D467819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22546-66BD-4EAD-91A3-7F9758B444DE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06F36350-DDCE-423E-AD85-934EF4829665}">
      <dgm:prSet phldrT="[Texto]"/>
      <dgm:spPr/>
      <dgm:t>
        <a:bodyPr/>
        <a:lstStyle/>
        <a:p>
          <a:r>
            <a:rPr lang="it-IT" dirty="0"/>
            <a:t>Circa 20 miliardi di Euro assegnati all’Italia per il periodo 2023-2027 e destinati ai seguenti strumenti</a:t>
          </a:r>
          <a:endParaRPr lang="es-AR" dirty="0"/>
        </a:p>
      </dgm:t>
    </dgm:pt>
    <dgm:pt modelId="{89193877-E843-40B2-847B-B0B52AA5CD52}" type="parTrans" cxnId="{2A5B43E4-78CD-42C7-8BEA-CFA9DB819F5E}">
      <dgm:prSet/>
      <dgm:spPr/>
      <dgm:t>
        <a:bodyPr/>
        <a:lstStyle/>
        <a:p>
          <a:endParaRPr lang="es-AR"/>
        </a:p>
      </dgm:t>
    </dgm:pt>
    <dgm:pt modelId="{51488E31-4F4E-4307-9B6C-20A0F1BC336E}" type="sibTrans" cxnId="{2A5B43E4-78CD-42C7-8BEA-CFA9DB819F5E}">
      <dgm:prSet/>
      <dgm:spPr/>
      <dgm:t>
        <a:bodyPr/>
        <a:lstStyle/>
        <a:p>
          <a:endParaRPr lang="es-AR"/>
        </a:p>
      </dgm:t>
    </dgm:pt>
    <dgm:pt modelId="{DF2325C0-C9CB-407C-AD9D-4CA854F1F0B3}">
      <dgm:prSet/>
      <dgm:spPr/>
      <dgm:t>
        <a:bodyPr/>
        <a:lstStyle/>
        <a:p>
          <a:r>
            <a:rPr lang="it-IT" i="1" dirty="0"/>
            <a:t>Pagamenti diretti collegati alla domanda unica</a:t>
          </a:r>
          <a:r>
            <a:rPr lang="it-IT" dirty="0"/>
            <a:t>:</a:t>
          </a:r>
        </a:p>
      </dgm:t>
    </dgm:pt>
    <dgm:pt modelId="{8FD77714-8082-4FD6-A4F6-EFBEC8B46E3E}" type="parTrans" cxnId="{38D5162B-8B9C-4D67-9B61-26E8085CC598}">
      <dgm:prSet/>
      <dgm:spPr/>
      <dgm:t>
        <a:bodyPr/>
        <a:lstStyle/>
        <a:p>
          <a:endParaRPr lang="es-AR"/>
        </a:p>
      </dgm:t>
    </dgm:pt>
    <dgm:pt modelId="{364997CD-D369-4DDD-AC59-20059B0AE812}" type="sibTrans" cxnId="{38D5162B-8B9C-4D67-9B61-26E8085CC598}">
      <dgm:prSet/>
      <dgm:spPr/>
      <dgm:t>
        <a:bodyPr/>
        <a:lstStyle/>
        <a:p>
          <a:endParaRPr lang="es-AR"/>
        </a:p>
      </dgm:t>
    </dgm:pt>
    <dgm:pt modelId="{A932B243-B948-420C-A7CD-998126E12ADB}" type="pres">
      <dgm:prSet presAssocID="{17622546-66BD-4EAD-91A3-7F9758B444DE}" presName="vert0" presStyleCnt="0">
        <dgm:presLayoutVars>
          <dgm:dir/>
          <dgm:animOne val="branch"/>
          <dgm:animLvl val="lvl"/>
        </dgm:presLayoutVars>
      </dgm:prSet>
      <dgm:spPr/>
    </dgm:pt>
    <dgm:pt modelId="{7B5FC81B-D475-45F7-AD6D-EB75E7419446}" type="pres">
      <dgm:prSet presAssocID="{06F36350-DDCE-423E-AD85-934EF4829665}" presName="thickLine" presStyleLbl="alignNode1" presStyleIdx="0" presStyleCnt="2" custLinFactNeighborX="-13454" custLinFactNeighborY="9687"/>
      <dgm:spPr/>
    </dgm:pt>
    <dgm:pt modelId="{4B697637-B045-4710-96E0-28FFDA6ECACB}" type="pres">
      <dgm:prSet presAssocID="{06F36350-DDCE-423E-AD85-934EF4829665}" presName="horz1" presStyleCnt="0"/>
      <dgm:spPr/>
    </dgm:pt>
    <dgm:pt modelId="{4E7AD342-B54E-40FF-ADA4-24C73A38864A}" type="pres">
      <dgm:prSet presAssocID="{06F36350-DDCE-423E-AD85-934EF4829665}" presName="tx1" presStyleLbl="revTx" presStyleIdx="0" presStyleCnt="2" custScaleX="500000" custScaleY="19506"/>
      <dgm:spPr/>
    </dgm:pt>
    <dgm:pt modelId="{D3B3646D-19E8-437F-A16A-9CCEF66391C0}" type="pres">
      <dgm:prSet presAssocID="{06F36350-DDCE-423E-AD85-934EF4829665}" presName="vert1" presStyleCnt="0"/>
      <dgm:spPr/>
    </dgm:pt>
    <dgm:pt modelId="{72840DCC-8E28-4B0C-836A-07657A60E0E5}" type="pres">
      <dgm:prSet presAssocID="{DF2325C0-C9CB-407C-AD9D-4CA854F1F0B3}" presName="thickLine" presStyleLbl="alignNode1" presStyleIdx="1" presStyleCnt="2"/>
      <dgm:spPr/>
    </dgm:pt>
    <dgm:pt modelId="{071C942E-E089-42CD-8686-3A3BEE419643}" type="pres">
      <dgm:prSet presAssocID="{DF2325C0-C9CB-407C-AD9D-4CA854F1F0B3}" presName="horz1" presStyleCnt="0"/>
      <dgm:spPr/>
    </dgm:pt>
    <dgm:pt modelId="{9383A715-A105-403D-98A8-8BB9FF248C0C}" type="pres">
      <dgm:prSet presAssocID="{DF2325C0-C9CB-407C-AD9D-4CA854F1F0B3}" presName="tx1" presStyleLbl="revTx" presStyleIdx="1" presStyleCnt="2"/>
      <dgm:spPr/>
    </dgm:pt>
    <dgm:pt modelId="{D2FAFBC5-3B75-4C62-B6B3-EDE5BDF5998C}" type="pres">
      <dgm:prSet presAssocID="{DF2325C0-C9CB-407C-AD9D-4CA854F1F0B3}" presName="vert1" presStyleCnt="0"/>
      <dgm:spPr/>
    </dgm:pt>
  </dgm:ptLst>
  <dgm:cxnLst>
    <dgm:cxn modelId="{38D5162B-8B9C-4D67-9B61-26E8085CC598}" srcId="{17622546-66BD-4EAD-91A3-7F9758B444DE}" destId="{DF2325C0-C9CB-407C-AD9D-4CA854F1F0B3}" srcOrd="1" destOrd="0" parTransId="{8FD77714-8082-4FD6-A4F6-EFBEC8B46E3E}" sibTransId="{364997CD-D369-4DDD-AC59-20059B0AE812}"/>
    <dgm:cxn modelId="{7B8FA5AB-4641-45A4-881A-476E5A578981}" type="presOf" srcId="{DF2325C0-C9CB-407C-AD9D-4CA854F1F0B3}" destId="{9383A715-A105-403D-98A8-8BB9FF248C0C}" srcOrd="0" destOrd="0" presId="urn:microsoft.com/office/officeart/2008/layout/LinedList"/>
    <dgm:cxn modelId="{5A0173CF-DA3C-4FD5-9D32-FDE77068C9F6}" type="presOf" srcId="{06F36350-DDCE-423E-AD85-934EF4829665}" destId="{4E7AD342-B54E-40FF-ADA4-24C73A38864A}" srcOrd="0" destOrd="0" presId="urn:microsoft.com/office/officeart/2008/layout/LinedList"/>
    <dgm:cxn modelId="{2A5B43E4-78CD-42C7-8BEA-CFA9DB819F5E}" srcId="{17622546-66BD-4EAD-91A3-7F9758B444DE}" destId="{06F36350-DDCE-423E-AD85-934EF4829665}" srcOrd="0" destOrd="0" parTransId="{89193877-E843-40B2-847B-B0B52AA5CD52}" sibTransId="{51488E31-4F4E-4307-9B6C-20A0F1BC336E}"/>
    <dgm:cxn modelId="{2A9CFBFF-3883-4612-ABBF-CC67356F7DDB}" type="presOf" srcId="{17622546-66BD-4EAD-91A3-7F9758B444DE}" destId="{A932B243-B948-420C-A7CD-998126E12ADB}" srcOrd="0" destOrd="0" presId="urn:microsoft.com/office/officeart/2008/layout/LinedList"/>
    <dgm:cxn modelId="{67B5FAE1-3E66-4391-B9FD-2737F49A19D4}" type="presParOf" srcId="{A932B243-B948-420C-A7CD-998126E12ADB}" destId="{7B5FC81B-D475-45F7-AD6D-EB75E7419446}" srcOrd="0" destOrd="0" presId="urn:microsoft.com/office/officeart/2008/layout/LinedList"/>
    <dgm:cxn modelId="{E58AD6DD-D396-4EDC-B72C-03036A8036E7}" type="presParOf" srcId="{A932B243-B948-420C-A7CD-998126E12ADB}" destId="{4B697637-B045-4710-96E0-28FFDA6ECACB}" srcOrd="1" destOrd="0" presId="urn:microsoft.com/office/officeart/2008/layout/LinedList"/>
    <dgm:cxn modelId="{41F4B3BE-6D82-4538-9EAB-97B06009274C}" type="presParOf" srcId="{4B697637-B045-4710-96E0-28FFDA6ECACB}" destId="{4E7AD342-B54E-40FF-ADA4-24C73A38864A}" srcOrd="0" destOrd="0" presId="urn:microsoft.com/office/officeart/2008/layout/LinedList"/>
    <dgm:cxn modelId="{35834E2D-4E93-446C-8EB5-F7C8FAB6897F}" type="presParOf" srcId="{4B697637-B045-4710-96E0-28FFDA6ECACB}" destId="{D3B3646D-19E8-437F-A16A-9CCEF66391C0}" srcOrd="1" destOrd="0" presId="urn:microsoft.com/office/officeart/2008/layout/LinedList"/>
    <dgm:cxn modelId="{6B2B8C2B-1012-499D-90DC-280DC452B621}" type="presParOf" srcId="{A932B243-B948-420C-A7CD-998126E12ADB}" destId="{72840DCC-8E28-4B0C-836A-07657A60E0E5}" srcOrd="2" destOrd="0" presId="urn:microsoft.com/office/officeart/2008/layout/LinedList"/>
    <dgm:cxn modelId="{AAADD919-6FAE-493C-8B63-6EC8236B0BA5}" type="presParOf" srcId="{A932B243-B948-420C-A7CD-998126E12ADB}" destId="{071C942E-E089-42CD-8686-3A3BEE419643}" srcOrd="3" destOrd="0" presId="urn:microsoft.com/office/officeart/2008/layout/LinedList"/>
    <dgm:cxn modelId="{089C5B35-D215-4EAF-8F70-1FA55A2429C7}" type="presParOf" srcId="{071C942E-E089-42CD-8686-3A3BEE419643}" destId="{9383A715-A105-403D-98A8-8BB9FF248C0C}" srcOrd="0" destOrd="0" presId="urn:microsoft.com/office/officeart/2008/layout/LinedList"/>
    <dgm:cxn modelId="{44FFBB16-6E65-4210-8259-B259F477DE97}" type="presParOf" srcId="{071C942E-E089-42CD-8686-3A3BEE419643}" destId="{D2FAFBC5-3B75-4C62-B6B3-EDE5BDF599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D54A7-470B-456F-8EC6-A61BF0E3A5AB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AR"/>
        </a:p>
      </dgm:t>
    </dgm:pt>
    <dgm:pt modelId="{D88DB333-B264-43EE-9AE4-C6C3F4D22205}">
      <dgm:prSet/>
      <dgm:spPr>
        <a:solidFill>
          <a:srgbClr val="92D050"/>
        </a:solidFill>
      </dgm:spPr>
      <dgm:t>
        <a:bodyPr/>
        <a:lstStyle/>
        <a:p>
          <a:r>
            <a:rPr lang="it-IT" dirty="0"/>
            <a:t>Sostegno di base, con applicazione della cd. «convergenza interna» (I diritti all’aiuto per ettaro, entro il 2026, dovranno raggiungere almeno l’85% del valore medio dei titoli su scala nazionale)</a:t>
          </a:r>
          <a:endParaRPr lang="es-AR" dirty="0"/>
        </a:p>
      </dgm:t>
    </dgm:pt>
    <dgm:pt modelId="{BD9A1BA8-AD52-4BB3-A9C6-C88E79B536E8}" type="parTrans" cxnId="{5B7ADB26-4E1B-44AE-BF98-EF21CA07C4D7}">
      <dgm:prSet/>
      <dgm:spPr/>
      <dgm:t>
        <a:bodyPr/>
        <a:lstStyle/>
        <a:p>
          <a:endParaRPr lang="es-AR"/>
        </a:p>
      </dgm:t>
    </dgm:pt>
    <dgm:pt modelId="{6ADBDBE3-E1B5-464A-9946-05A9B1812900}" type="sibTrans" cxnId="{5B7ADB26-4E1B-44AE-BF98-EF21CA07C4D7}">
      <dgm:prSet/>
      <dgm:spPr/>
      <dgm:t>
        <a:bodyPr/>
        <a:lstStyle/>
        <a:p>
          <a:endParaRPr lang="es-AR"/>
        </a:p>
      </dgm:t>
    </dgm:pt>
    <dgm:pt modelId="{8398B281-D01C-48DF-9FE5-617095469509}">
      <dgm:prSet/>
      <dgm:spPr/>
      <dgm:t>
        <a:bodyPr/>
        <a:lstStyle/>
        <a:p>
          <a:r>
            <a:rPr lang="it-IT" dirty="0"/>
            <a:t>Sostegno ridistributivo, da assegnare alle aziende fino a 14 Ha</a:t>
          </a:r>
          <a:endParaRPr lang="es-AR" dirty="0"/>
        </a:p>
      </dgm:t>
    </dgm:pt>
    <dgm:pt modelId="{3F9910B0-60CE-431D-8ACF-8635A19B7F9E}" type="parTrans" cxnId="{55583DFD-9313-4CFD-89A4-A4E00C663FE5}">
      <dgm:prSet/>
      <dgm:spPr/>
      <dgm:t>
        <a:bodyPr/>
        <a:lstStyle/>
        <a:p>
          <a:endParaRPr lang="es-AR"/>
        </a:p>
      </dgm:t>
    </dgm:pt>
    <dgm:pt modelId="{9B426F95-6CB3-4E01-922C-3FD2E2DDB515}" type="sibTrans" cxnId="{55583DFD-9313-4CFD-89A4-A4E00C663FE5}">
      <dgm:prSet/>
      <dgm:spPr/>
      <dgm:t>
        <a:bodyPr/>
        <a:lstStyle/>
        <a:p>
          <a:endParaRPr lang="es-AR"/>
        </a:p>
      </dgm:t>
    </dgm:pt>
    <dgm:pt modelId="{3884EE91-1B5F-4995-A3B8-06D7DCC6E577}">
      <dgm:prSet/>
      <dgm:spPr>
        <a:solidFill>
          <a:srgbClr val="92D050"/>
        </a:solidFill>
      </dgm:spPr>
      <dgm:t>
        <a:bodyPr/>
        <a:lstStyle/>
        <a:p>
          <a:r>
            <a:rPr lang="es-AR" dirty="0"/>
            <a:t> Sostegno </a:t>
          </a:r>
        </a:p>
        <a:p>
          <a:r>
            <a:rPr lang="es-AR" dirty="0"/>
            <a:t>Giovani</a:t>
          </a:r>
        </a:p>
        <a:p>
          <a:r>
            <a:rPr lang="es-AR" dirty="0"/>
            <a:t>agricoltori</a:t>
          </a:r>
        </a:p>
      </dgm:t>
    </dgm:pt>
    <dgm:pt modelId="{91FC5AB0-392E-4410-95DD-DDE1A1C082B6}" type="parTrans" cxnId="{25085720-95E0-4955-A0CF-6429A2C95F9C}">
      <dgm:prSet/>
      <dgm:spPr/>
      <dgm:t>
        <a:bodyPr/>
        <a:lstStyle/>
        <a:p>
          <a:endParaRPr lang="es-AR"/>
        </a:p>
      </dgm:t>
    </dgm:pt>
    <dgm:pt modelId="{4A3B3D77-6946-43F4-9E39-A1C7DB61FAD4}" type="sibTrans" cxnId="{25085720-95E0-4955-A0CF-6429A2C95F9C}">
      <dgm:prSet/>
      <dgm:spPr/>
      <dgm:t>
        <a:bodyPr/>
        <a:lstStyle/>
        <a:p>
          <a:endParaRPr lang="es-AR"/>
        </a:p>
      </dgm:t>
    </dgm:pt>
    <dgm:pt modelId="{EF728158-6385-4BAE-8819-67D2F21DA2C6}">
      <dgm:prSet/>
      <dgm:spPr/>
      <dgm:t>
        <a:bodyPr/>
        <a:lstStyle/>
        <a:p>
          <a:r>
            <a:rPr lang="it-IT" dirty="0"/>
            <a:t>Sostegno accoppiato per i seguenti comparti: zootecnia, olio DOP e IGP, barbabietola, pomodoro, agrumi (nuovo comparto), </a:t>
          </a:r>
          <a:r>
            <a:rPr lang="it-IT" dirty="0" err="1"/>
            <a:t>proteaginose</a:t>
          </a:r>
          <a:r>
            <a:rPr lang="it-IT" dirty="0"/>
            <a:t>, grano duro, riso, colture proteiche (soia e leguminose).</a:t>
          </a:r>
          <a:endParaRPr lang="es-AR" dirty="0"/>
        </a:p>
      </dgm:t>
    </dgm:pt>
    <dgm:pt modelId="{A47050F4-40F4-4741-A603-150BE680E244}" type="parTrans" cxnId="{1F3694B9-372A-4001-90C8-4BA0976DB177}">
      <dgm:prSet/>
      <dgm:spPr/>
      <dgm:t>
        <a:bodyPr/>
        <a:lstStyle/>
        <a:p>
          <a:endParaRPr lang="es-AR"/>
        </a:p>
      </dgm:t>
    </dgm:pt>
    <dgm:pt modelId="{58C247B1-8556-4C97-8035-5A60916B86D3}" type="sibTrans" cxnId="{1F3694B9-372A-4001-90C8-4BA0976DB177}">
      <dgm:prSet/>
      <dgm:spPr/>
      <dgm:t>
        <a:bodyPr/>
        <a:lstStyle/>
        <a:p>
          <a:endParaRPr lang="es-AR"/>
        </a:p>
      </dgm:t>
    </dgm:pt>
    <dgm:pt modelId="{9C886268-C457-41DC-8911-FB3A4304B4F8}">
      <dgm:prSet/>
      <dgm:spPr/>
      <dgm:t>
        <a:bodyPr/>
        <a:lstStyle/>
        <a:p>
          <a:r>
            <a:rPr lang="it-IT" dirty="0"/>
            <a:t>Interventi settoriali per i 4 comparti già inseriti nell’OCM (vino, ortofrutta, olio e olive, apicoltura) più le patate</a:t>
          </a:r>
          <a:endParaRPr lang="es-AR" dirty="0"/>
        </a:p>
      </dgm:t>
    </dgm:pt>
    <dgm:pt modelId="{F4F829C6-EE43-4EED-A738-5B688A7DA8DB}" type="parTrans" cxnId="{34A77D96-67D0-4C21-AF21-4E5E0A5EFF0C}">
      <dgm:prSet/>
      <dgm:spPr/>
      <dgm:t>
        <a:bodyPr/>
        <a:lstStyle/>
        <a:p>
          <a:endParaRPr lang="es-AR"/>
        </a:p>
      </dgm:t>
    </dgm:pt>
    <dgm:pt modelId="{FD998D08-3818-4B6D-915C-6AD7BD656A68}" type="sibTrans" cxnId="{34A77D96-67D0-4C21-AF21-4E5E0A5EFF0C}">
      <dgm:prSet/>
      <dgm:spPr/>
      <dgm:t>
        <a:bodyPr/>
        <a:lstStyle/>
        <a:p>
          <a:endParaRPr lang="es-AR"/>
        </a:p>
      </dgm:t>
    </dgm:pt>
    <dgm:pt modelId="{C85C87A2-2A8A-4C43-9D7A-F15D57595865}" type="pres">
      <dgm:prSet presAssocID="{2A5D54A7-470B-456F-8EC6-A61BF0E3A5AB}" presName="diagram" presStyleCnt="0">
        <dgm:presLayoutVars>
          <dgm:dir/>
          <dgm:resizeHandles val="exact"/>
        </dgm:presLayoutVars>
      </dgm:prSet>
      <dgm:spPr/>
    </dgm:pt>
    <dgm:pt modelId="{8525BEA8-474A-40AC-AAB2-67F771D97042}" type="pres">
      <dgm:prSet presAssocID="{D88DB333-B264-43EE-9AE4-C6C3F4D22205}" presName="node" presStyleLbl="node1" presStyleIdx="0" presStyleCnt="5">
        <dgm:presLayoutVars>
          <dgm:bulletEnabled val="1"/>
        </dgm:presLayoutVars>
      </dgm:prSet>
      <dgm:spPr/>
    </dgm:pt>
    <dgm:pt modelId="{E9D040BA-A966-4740-AAD0-18A20076336F}" type="pres">
      <dgm:prSet presAssocID="{6ADBDBE3-E1B5-464A-9946-05A9B1812900}" presName="sibTrans" presStyleCnt="0"/>
      <dgm:spPr/>
    </dgm:pt>
    <dgm:pt modelId="{E303CFDB-2DC6-4A2B-9241-6D366CE89A7B}" type="pres">
      <dgm:prSet presAssocID="{8398B281-D01C-48DF-9FE5-617095469509}" presName="node" presStyleLbl="node1" presStyleIdx="1" presStyleCnt="5">
        <dgm:presLayoutVars>
          <dgm:bulletEnabled val="1"/>
        </dgm:presLayoutVars>
      </dgm:prSet>
      <dgm:spPr/>
    </dgm:pt>
    <dgm:pt modelId="{17C74379-B5C5-45D8-A03D-D3CE9C733D2D}" type="pres">
      <dgm:prSet presAssocID="{9B426F95-6CB3-4E01-922C-3FD2E2DDB515}" presName="sibTrans" presStyleCnt="0"/>
      <dgm:spPr/>
    </dgm:pt>
    <dgm:pt modelId="{FE77241B-1DC3-4E10-8C80-111D63F9C3DD}" type="pres">
      <dgm:prSet presAssocID="{3884EE91-1B5F-4995-A3B8-06D7DCC6E577}" presName="node" presStyleLbl="node1" presStyleIdx="2" presStyleCnt="5">
        <dgm:presLayoutVars>
          <dgm:bulletEnabled val="1"/>
        </dgm:presLayoutVars>
      </dgm:prSet>
      <dgm:spPr/>
    </dgm:pt>
    <dgm:pt modelId="{D349A3CD-5C1D-4E6E-B419-5AE5CD0982DB}" type="pres">
      <dgm:prSet presAssocID="{4A3B3D77-6946-43F4-9E39-A1C7DB61FAD4}" presName="sibTrans" presStyleCnt="0"/>
      <dgm:spPr/>
    </dgm:pt>
    <dgm:pt modelId="{8B8CEAFF-44FA-42F8-B5F4-EF28F3C1533D}" type="pres">
      <dgm:prSet presAssocID="{EF728158-6385-4BAE-8819-67D2F21DA2C6}" presName="node" presStyleLbl="node1" presStyleIdx="3" presStyleCnt="5">
        <dgm:presLayoutVars>
          <dgm:bulletEnabled val="1"/>
        </dgm:presLayoutVars>
      </dgm:prSet>
      <dgm:spPr/>
    </dgm:pt>
    <dgm:pt modelId="{E57F2748-F8D0-452A-BFCE-A08EF1ED9AE4}" type="pres">
      <dgm:prSet presAssocID="{58C247B1-8556-4C97-8035-5A60916B86D3}" presName="sibTrans" presStyleCnt="0"/>
      <dgm:spPr/>
    </dgm:pt>
    <dgm:pt modelId="{D78A7CF4-0F52-4906-B372-46CA6E70BA88}" type="pres">
      <dgm:prSet presAssocID="{9C886268-C457-41DC-8911-FB3A4304B4F8}" presName="node" presStyleLbl="node1" presStyleIdx="4" presStyleCnt="5">
        <dgm:presLayoutVars>
          <dgm:bulletEnabled val="1"/>
        </dgm:presLayoutVars>
      </dgm:prSet>
      <dgm:spPr/>
    </dgm:pt>
  </dgm:ptLst>
  <dgm:cxnLst>
    <dgm:cxn modelId="{25085720-95E0-4955-A0CF-6429A2C95F9C}" srcId="{2A5D54A7-470B-456F-8EC6-A61BF0E3A5AB}" destId="{3884EE91-1B5F-4995-A3B8-06D7DCC6E577}" srcOrd="2" destOrd="0" parTransId="{91FC5AB0-392E-4410-95DD-DDE1A1C082B6}" sibTransId="{4A3B3D77-6946-43F4-9E39-A1C7DB61FAD4}"/>
    <dgm:cxn modelId="{E7006F24-7AAF-4D85-8F4B-55B0407A27D4}" type="presOf" srcId="{9C886268-C457-41DC-8911-FB3A4304B4F8}" destId="{D78A7CF4-0F52-4906-B372-46CA6E70BA88}" srcOrd="0" destOrd="0" presId="urn:microsoft.com/office/officeart/2005/8/layout/default"/>
    <dgm:cxn modelId="{5B7ADB26-4E1B-44AE-BF98-EF21CA07C4D7}" srcId="{2A5D54A7-470B-456F-8EC6-A61BF0E3A5AB}" destId="{D88DB333-B264-43EE-9AE4-C6C3F4D22205}" srcOrd="0" destOrd="0" parTransId="{BD9A1BA8-AD52-4BB3-A9C6-C88E79B536E8}" sibTransId="{6ADBDBE3-E1B5-464A-9946-05A9B1812900}"/>
    <dgm:cxn modelId="{4E4BC688-5AB5-41E4-867C-7A8837B06417}" type="presOf" srcId="{EF728158-6385-4BAE-8819-67D2F21DA2C6}" destId="{8B8CEAFF-44FA-42F8-B5F4-EF28F3C1533D}" srcOrd="0" destOrd="0" presId="urn:microsoft.com/office/officeart/2005/8/layout/default"/>
    <dgm:cxn modelId="{34A77D96-67D0-4C21-AF21-4E5E0A5EFF0C}" srcId="{2A5D54A7-470B-456F-8EC6-A61BF0E3A5AB}" destId="{9C886268-C457-41DC-8911-FB3A4304B4F8}" srcOrd="4" destOrd="0" parTransId="{F4F829C6-EE43-4EED-A738-5B688A7DA8DB}" sibTransId="{FD998D08-3818-4B6D-915C-6AD7BD656A68}"/>
    <dgm:cxn modelId="{953C41A6-FF2E-4D97-B07D-5854E8F61048}" type="presOf" srcId="{8398B281-D01C-48DF-9FE5-617095469509}" destId="{E303CFDB-2DC6-4A2B-9241-6D366CE89A7B}" srcOrd="0" destOrd="0" presId="urn:microsoft.com/office/officeart/2005/8/layout/default"/>
    <dgm:cxn modelId="{31891FAD-E51E-4124-BB3B-7B81CA099DA2}" type="presOf" srcId="{2A5D54A7-470B-456F-8EC6-A61BF0E3A5AB}" destId="{C85C87A2-2A8A-4C43-9D7A-F15D57595865}" srcOrd="0" destOrd="0" presId="urn:microsoft.com/office/officeart/2005/8/layout/default"/>
    <dgm:cxn modelId="{1F3694B9-372A-4001-90C8-4BA0976DB177}" srcId="{2A5D54A7-470B-456F-8EC6-A61BF0E3A5AB}" destId="{EF728158-6385-4BAE-8819-67D2F21DA2C6}" srcOrd="3" destOrd="0" parTransId="{A47050F4-40F4-4741-A603-150BE680E244}" sibTransId="{58C247B1-8556-4C97-8035-5A60916B86D3}"/>
    <dgm:cxn modelId="{3CEB5DCC-03A2-4D61-9C1F-5071E054D918}" type="presOf" srcId="{3884EE91-1B5F-4995-A3B8-06D7DCC6E577}" destId="{FE77241B-1DC3-4E10-8C80-111D63F9C3DD}" srcOrd="0" destOrd="0" presId="urn:microsoft.com/office/officeart/2005/8/layout/default"/>
    <dgm:cxn modelId="{C4B808F6-22E4-4082-852F-3EAC44C08081}" type="presOf" srcId="{D88DB333-B264-43EE-9AE4-C6C3F4D22205}" destId="{8525BEA8-474A-40AC-AAB2-67F771D97042}" srcOrd="0" destOrd="0" presId="urn:microsoft.com/office/officeart/2005/8/layout/default"/>
    <dgm:cxn modelId="{55583DFD-9313-4CFD-89A4-A4E00C663FE5}" srcId="{2A5D54A7-470B-456F-8EC6-A61BF0E3A5AB}" destId="{8398B281-D01C-48DF-9FE5-617095469509}" srcOrd="1" destOrd="0" parTransId="{3F9910B0-60CE-431D-8ACF-8635A19B7F9E}" sibTransId="{9B426F95-6CB3-4E01-922C-3FD2E2DDB515}"/>
    <dgm:cxn modelId="{2DD5229B-F267-48BA-8A9E-22E93043B183}" type="presParOf" srcId="{C85C87A2-2A8A-4C43-9D7A-F15D57595865}" destId="{8525BEA8-474A-40AC-AAB2-67F771D97042}" srcOrd="0" destOrd="0" presId="urn:microsoft.com/office/officeart/2005/8/layout/default"/>
    <dgm:cxn modelId="{722FB058-BB68-4810-B241-069A327F1F44}" type="presParOf" srcId="{C85C87A2-2A8A-4C43-9D7A-F15D57595865}" destId="{E9D040BA-A966-4740-AAD0-18A20076336F}" srcOrd="1" destOrd="0" presId="urn:microsoft.com/office/officeart/2005/8/layout/default"/>
    <dgm:cxn modelId="{B8584EE5-4437-45AF-94D6-4229056DAC77}" type="presParOf" srcId="{C85C87A2-2A8A-4C43-9D7A-F15D57595865}" destId="{E303CFDB-2DC6-4A2B-9241-6D366CE89A7B}" srcOrd="2" destOrd="0" presId="urn:microsoft.com/office/officeart/2005/8/layout/default"/>
    <dgm:cxn modelId="{F53F47CF-9805-4953-9A9D-30BFF899F884}" type="presParOf" srcId="{C85C87A2-2A8A-4C43-9D7A-F15D57595865}" destId="{17C74379-B5C5-45D8-A03D-D3CE9C733D2D}" srcOrd="3" destOrd="0" presId="urn:microsoft.com/office/officeart/2005/8/layout/default"/>
    <dgm:cxn modelId="{11A71736-0122-4587-899A-EFFBC614E0F1}" type="presParOf" srcId="{C85C87A2-2A8A-4C43-9D7A-F15D57595865}" destId="{FE77241B-1DC3-4E10-8C80-111D63F9C3DD}" srcOrd="4" destOrd="0" presId="urn:microsoft.com/office/officeart/2005/8/layout/default"/>
    <dgm:cxn modelId="{C0369D4E-B760-4FF8-BA01-7C2507BBB0F4}" type="presParOf" srcId="{C85C87A2-2A8A-4C43-9D7A-F15D57595865}" destId="{D349A3CD-5C1D-4E6E-B419-5AE5CD0982DB}" srcOrd="5" destOrd="0" presId="urn:microsoft.com/office/officeart/2005/8/layout/default"/>
    <dgm:cxn modelId="{4E86B733-EE6C-4B0B-B080-E22DA2C61BC0}" type="presParOf" srcId="{C85C87A2-2A8A-4C43-9D7A-F15D57595865}" destId="{8B8CEAFF-44FA-42F8-B5F4-EF28F3C1533D}" srcOrd="6" destOrd="0" presId="urn:microsoft.com/office/officeart/2005/8/layout/default"/>
    <dgm:cxn modelId="{00911885-9312-4EFD-88A0-1D8C90C6737B}" type="presParOf" srcId="{C85C87A2-2A8A-4C43-9D7A-F15D57595865}" destId="{E57F2748-F8D0-452A-BFCE-A08EF1ED9AE4}" srcOrd="7" destOrd="0" presId="urn:microsoft.com/office/officeart/2005/8/layout/default"/>
    <dgm:cxn modelId="{08EC04F5-659B-4017-9B2B-A2A1AF8EEF7A}" type="presParOf" srcId="{C85C87A2-2A8A-4C43-9D7A-F15D57595865}" destId="{D78A7CF4-0F52-4906-B372-46CA6E70BA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AD9B1-737C-4ECD-8F41-7A130452F028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A6C8A163-4FB2-4B6D-9E82-98C791D61666}">
      <dgm:prSet/>
      <dgm:spPr/>
      <dgm:t>
        <a:bodyPr/>
        <a:lstStyle/>
        <a:p>
          <a:pPr algn="l"/>
          <a:r>
            <a:rPr lang="it-IT" dirty="0"/>
            <a:t>2)  Inerbimento delle colture arboree</a:t>
          </a:r>
        </a:p>
      </dgm:t>
    </dgm:pt>
    <dgm:pt modelId="{47A3B11E-B453-41E3-9943-B8F6EA170D07}" type="parTrans" cxnId="{A44F262C-72F2-4C4D-91C6-77C10216CC3F}">
      <dgm:prSet/>
      <dgm:spPr/>
      <dgm:t>
        <a:bodyPr/>
        <a:lstStyle/>
        <a:p>
          <a:endParaRPr lang="es-AR"/>
        </a:p>
      </dgm:t>
    </dgm:pt>
    <dgm:pt modelId="{871FB5EA-0C2C-4C51-91C2-B6D2EF96880E}" type="sibTrans" cxnId="{A44F262C-72F2-4C4D-91C6-77C10216CC3F}">
      <dgm:prSet/>
      <dgm:spPr/>
      <dgm:t>
        <a:bodyPr/>
        <a:lstStyle/>
        <a:p>
          <a:endParaRPr lang="es-AR"/>
        </a:p>
      </dgm:t>
    </dgm:pt>
    <dgm:pt modelId="{38AD520C-950E-4171-9087-C8D69B675269}">
      <dgm:prSet/>
      <dgm:spPr/>
      <dgm:t>
        <a:bodyPr/>
        <a:lstStyle/>
        <a:p>
          <a:pPr algn="l"/>
          <a:r>
            <a:rPr lang="it-IT" dirty="0"/>
            <a:t>3) Salvaguardia degli oliveti di particolare valore storico e paesaggistico</a:t>
          </a:r>
        </a:p>
      </dgm:t>
    </dgm:pt>
    <dgm:pt modelId="{F66E7DC9-4D46-4DE2-946D-7664C282F155}" type="parTrans" cxnId="{DAEA8F6A-A5C6-4C18-A24E-C7760E746539}">
      <dgm:prSet/>
      <dgm:spPr/>
      <dgm:t>
        <a:bodyPr/>
        <a:lstStyle/>
        <a:p>
          <a:endParaRPr lang="es-AR"/>
        </a:p>
      </dgm:t>
    </dgm:pt>
    <dgm:pt modelId="{1C96801B-93F2-4C83-B0B9-EDE041636D74}" type="sibTrans" cxnId="{DAEA8F6A-A5C6-4C18-A24E-C7760E746539}">
      <dgm:prSet/>
      <dgm:spPr/>
      <dgm:t>
        <a:bodyPr/>
        <a:lstStyle/>
        <a:p>
          <a:endParaRPr lang="es-AR"/>
        </a:p>
      </dgm:t>
    </dgm:pt>
    <dgm:pt modelId="{BB44C485-CA42-4EAB-9DD4-10839F8C864D}">
      <dgm:prSet/>
      <dgm:spPr/>
      <dgm:t>
        <a:bodyPr/>
        <a:lstStyle/>
        <a:p>
          <a:pPr algn="l"/>
          <a:r>
            <a:rPr lang="it-IT" dirty="0"/>
            <a:t>4)  Sistemi foraggeri estensivi</a:t>
          </a:r>
        </a:p>
      </dgm:t>
    </dgm:pt>
    <dgm:pt modelId="{C39A14EC-0B1E-4C60-9152-DF0BB00A4B18}" type="parTrans" cxnId="{74D7C90A-2108-418F-9129-8BBEFD164891}">
      <dgm:prSet/>
      <dgm:spPr/>
      <dgm:t>
        <a:bodyPr/>
        <a:lstStyle/>
        <a:p>
          <a:endParaRPr lang="es-AR"/>
        </a:p>
      </dgm:t>
    </dgm:pt>
    <dgm:pt modelId="{46C23FA4-36FE-4B1E-9506-2B19A148826D}" type="sibTrans" cxnId="{74D7C90A-2108-418F-9129-8BBEFD164891}">
      <dgm:prSet/>
      <dgm:spPr/>
      <dgm:t>
        <a:bodyPr/>
        <a:lstStyle/>
        <a:p>
          <a:endParaRPr lang="es-AR"/>
        </a:p>
      </dgm:t>
    </dgm:pt>
    <dgm:pt modelId="{DC24F00F-630D-4B41-B0A1-BC00E12BC460}">
      <dgm:prSet/>
      <dgm:spPr/>
      <dgm:t>
        <a:bodyPr/>
        <a:lstStyle/>
        <a:p>
          <a:pPr algn="l"/>
          <a:r>
            <a:rPr lang="it-IT" dirty="0"/>
            <a:t>5) Misure specifiche per gli impollinatori (coltivazione di piante mellifere sulle superfici a seminativo o colture arboree)</a:t>
          </a:r>
        </a:p>
      </dgm:t>
    </dgm:pt>
    <dgm:pt modelId="{AECD0708-60C7-4183-890A-4577123A8127}" type="parTrans" cxnId="{FDD73286-BB9B-42F7-B082-DE5D547E4A17}">
      <dgm:prSet/>
      <dgm:spPr/>
      <dgm:t>
        <a:bodyPr/>
        <a:lstStyle/>
        <a:p>
          <a:endParaRPr lang="es-AR"/>
        </a:p>
      </dgm:t>
    </dgm:pt>
    <dgm:pt modelId="{72B965E1-46CB-4EB4-8153-8EBE26C79662}" type="sibTrans" cxnId="{FDD73286-BB9B-42F7-B082-DE5D547E4A17}">
      <dgm:prSet/>
      <dgm:spPr/>
      <dgm:t>
        <a:bodyPr/>
        <a:lstStyle/>
        <a:p>
          <a:endParaRPr lang="es-AR"/>
        </a:p>
      </dgm:t>
    </dgm:pt>
    <dgm:pt modelId="{A7E6F0A1-5ABA-4962-830A-369B6F1F4D4C}">
      <dgm:prSet phldrT="[Texto]" custT="1"/>
      <dgm:spPr/>
      <dgm:t>
        <a:bodyPr/>
        <a:lstStyle/>
        <a:p>
          <a:pPr>
            <a:buNone/>
          </a:pPr>
          <a:r>
            <a:rPr lang="it-IT" sz="1200" dirty="0"/>
            <a:t>1)   </a:t>
          </a:r>
          <a:r>
            <a:rPr lang="it-IT" sz="1400" dirty="0"/>
            <a:t>Zootecnia :</a:t>
          </a:r>
          <a:endParaRPr lang="es-AR" sz="1400" dirty="0"/>
        </a:p>
      </dgm:t>
    </dgm:pt>
    <dgm:pt modelId="{60D5D06C-E353-49B7-A8DB-819FAD98AED6}" type="sibTrans" cxnId="{9162FA12-C5B4-49F7-89CD-B8F6EB47A89C}">
      <dgm:prSet/>
      <dgm:spPr/>
      <dgm:t>
        <a:bodyPr/>
        <a:lstStyle/>
        <a:p>
          <a:endParaRPr lang="es-AR"/>
        </a:p>
      </dgm:t>
    </dgm:pt>
    <dgm:pt modelId="{B9ABAB0D-E214-4AAA-9DB8-96341FD2D48E}" type="parTrans" cxnId="{9162FA12-C5B4-49F7-89CD-B8F6EB47A89C}">
      <dgm:prSet/>
      <dgm:spPr/>
      <dgm:t>
        <a:bodyPr/>
        <a:lstStyle/>
        <a:p>
          <a:endParaRPr lang="es-AR"/>
        </a:p>
      </dgm:t>
    </dgm:pt>
    <dgm:pt modelId="{FA267AB6-1877-47E5-8BD6-DBB5150B9FF9}">
      <dgm:prSet custT="1"/>
      <dgm:spPr/>
      <dgm:t>
        <a:bodyPr/>
        <a:lstStyle/>
        <a:p>
          <a:r>
            <a:rPr lang="it-IT" sz="1000" i="1" dirty="0"/>
            <a:t>Primo livello: Pagamento per la riduzione dell’antimicrobico resistenza e il benessere animale (riduzione dell’uso di medicinali in zootecnia)</a:t>
          </a:r>
        </a:p>
      </dgm:t>
    </dgm:pt>
    <dgm:pt modelId="{98078816-2D38-424C-AB29-B5900E2C567A}" type="sibTrans" cxnId="{136846EF-7079-44C4-BD24-5A0FA2AA4A22}">
      <dgm:prSet/>
      <dgm:spPr/>
      <dgm:t>
        <a:bodyPr/>
        <a:lstStyle/>
        <a:p>
          <a:endParaRPr lang="es-AR"/>
        </a:p>
      </dgm:t>
    </dgm:pt>
    <dgm:pt modelId="{264F2EA9-4E90-4F2E-86C2-9C01AE79307A}" type="parTrans" cxnId="{136846EF-7079-44C4-BD24-5A0FA2AA4A22}">
      <dgm:prSet/>
      <dgm:spPr/>
      <dgm:t>
        <a:bodyPr/>
        <a:lstStyle/>
        <a:p>
          <a:endParaRPr lang="es-AR"/>
        </a:p>
      </dgm:t>
    </dgm:pt>
    <dgm:pt modelId="{90D3426C-A8CF-4020-8A57-2FE9CD42EC21}">
      <dgm:prSet custT="1"/>
      <dgm:spPr/>
      <dgm:t>
        <a:bodyPr/>
        <a:lstStyle/>
        <a:p>
          <a:r>
            <a:rPr lang="it-IT" sz="1000" i="1" dirty="0"/>
            <a:t>Secondo livello: pascolamento e allevamento semibrado (solo per bovini e suini)</a:t>
          </a:r>
        </a:p>
      </dgm:t>
    </dgm:pt>
    <dgm:pt modelId="{71A91692-610E-41C7-A1B0-4C5360F89F73}" type="sibTrans" cxnId="{34642FC2-0990-4BA5-96BE-50A19AD47A9A}">
      <dgm:prSet/>
      <dgm:spPr/>
      <dgm:t>
        <a:bodyPr/>
        <a:lstStyle/>
        <a:p>
          <a:endParaRPr lang="es-AR"/>
        </a:p>
      </dgm:t>
    </dgm:pt>
    <dgm:pt modelId="{8A5A2102-D573-450B-AD78-F4172BBDDC2E}" type="parTrans" cxnId="{34642FC2-0990-4BA5-96BE-50A19AD47A9A}">
      <dgm:prSet/>
      <dgm:spPr/>
      <dgm:t>
        <a:bodyPr/>
        <a:lstStyle/>
        <a:p>
          <a:endParaRPr lang="es-AR"/>
        </a:p>
      </dgm:t>
    </dgm:pt>
    <dgm:pt modelId="{7256B4F3-3F58-4041-AD45-9E86F78D9D45}" type="pres">
      <dgm:prSet presAssocID="{07AAD9B1-737C-4ECD-8F41-7A130452F028}" presName="Name0" presStyleCnt="0">
        <dgm:presLayoutVars>
          <dgm:dir/>
          <dgm:resizeHandles val="exact"/>
        </dgm:presLayoutVars>
      </dgm:prSet>
      <dgm:spPr/>
    </dgm:pt>
    <dgm:pt modelId="{EC8EC6F9-BEF7-400B-939C-AD19AB9EA073}" type="pres">
      <dgm:prSet presAssocID="{A7E6F0A1-5ABA-4962-830A-369B6F1F4D4C}" presName="node" presStyleLbl="node1" presStyleIdx="0" presStyleCnt="5">
        <dgm:presLayoutVars>
          <dgm:bulletEnabled val="1"/>
        </dgm:presLayoutVars>
      </dgm:prSet>
      <dgm:spPr/>
    </dgm:pt>
    <dgm:pt modelId="{39E507BF-FDC9-42FF-B665-626536FF4275}" type="pres">
      <dgm:prSet presAssocID="{60D5D06C-E353-49B7-A8DB-819FAD98AED6}" presName="sibTrans" presStyleLbl="sibTrans1D1" presStyleIdx="0" presStyleCnt="4"/>
      <dgm:spPr/>
    </dgm:pt>
    <dgm:pt modelId="{0D5F5A42-89CD-452B-83F2-54F63AFAB74B}" type="pres">
      <dgm:prSet presAssocID="{60D5D06C-E353-49B7-A8DB-819FAD98AED6}" presName="connectorText" presStyleLbl="sibTrans1D1" presStyleIdx="0" presStyleCnt="4"/>
      <dgm:spPr/>
    </dgm:pt>
    <dgm:pt modelId="{661AAD5A-4A0F-478B-A1C6-00013F58697A}" type="pres">
      <dgm:prSet presAssocID="{A6C8A163-4FB2-4B6D-9E82-98C791D61666}" presName="node" presStyleLbl="node1" presStyleIdx="1" presStyleCnt="5">
        <dgm:presLayoutVars>
          <dgm:bulletEnabled val="1"/>
        </dgm:presLayoutVars>
      </dgm:prSet>
      <dgm:spPr/>
    </dgm:pt>
    <dgm:pt modelId="{CEC89A16-E051-45D6-A146-C1AA2FE8160F}" type="pres">
      <dgm:prSet presAssocID="{871FB5EA-0C2C-4C51-91C2-B6D2EF96880E}" presName="sibTrans" presStyleLbl="sibTrans1D1" presStyleIdx="1" presStyleCnt="4"/>
      <dgm:spPr/>
    </dgm:pt>
    <dgm:pt modelId="{9C235FC5-0406-417F-9E0E-E7EEC488C8BF}" type="pres">
      <dgm:prSet presAssocID="{871FB5EA-0C2C-4C51-91C2-B6D2EF96880E}" presName="connectorText" presStyleLbl="sibTrans1D1" presStyleIdx="1" presStyleCnt="4"/>
      <dgm:spPr/>
    </dgm:pt>
    <dgm:pt modelId="{4D373A1E-DB98-42A6-9E3B-FF107635693B}" type="pres">
      <dgm:prSet presAssocID="{38AD520C-950E-4171-9087-C8D69B675269}" presName="node" presStyleLbl="node1" presStyleIdx="2" presStyleCnt="5" custLinFactNeighborX="-913">
        <dgm:presLayoutVars>
          <dgm:bulletEnabled val="1"/>
        </dgm:presLayoutVars>
      </dgm:prSet>
      <dgm:spPr/>
    </dgm:pt>
    <dgm:pt modelId="{F2162800-2A6C-4C03-A443-5B6D6627D02F}" type="pres">
      <dgm:prSet presAssocID="{1C96801B-93F2-4C83-B0B9-EDE041636D74}" presName="sibTrans" presStyleLbl="sibTrans1D1" presStyleIdx="2" presStyleCnt="4"/>
      <dgm:spPr/>
    </dgm:pt>
    <dgm:pt modelId="{5788D14E-0297-4FFC-80BD-43DF359FAE0A}" type="pres">
      <dgm:prSet presAssocID="{1C96801B-93F2-4C83-B0B9-EDE041636D74}" presName="connectorText" presStyleLbl="sibTrans1D1" presStyleIdx="2" presStyleCnt="4"/>
      <dgm:spPr/>
    </dgm:pt>
    <dgm:pt modelId="{67E1F689-AFBD-456E-9251-4E57E7D5996F}" type="pres">
      <dgm:prSet presAssocID="{BB44C485-CA42-4EAB-9DD4-10839F8C864D}" presName="node" presStyleLbl="node1" presStyleIdx="3" presStyleCnt="5">
        <dgm:presLayoutVars>
          <dgm:bulletEnabled val="1"/>
        </dgm:presLayoutVars>
      </dgm:prSet>
      <dgm:spPr/>
    </dgm:pt>
    <dgm:pt modelId="{48DDB83C-C160-4C22-BCEB-A327492C081A}" type="pres">
      <dgm:prSet presAssocID="{46C23FA4-36FE-4B1E-9506-2B19A148826D}" presName="sibTrans" presStyleLbl="sibTrans1D1" presStyleIdx="3" presStyleCnt="4"/>
      <dgm:spPr/>
    </dgm:pt>
    <dgm:pt modelId="{53444207-DB7C-44A4-A605-7D42D0B9CCC5}" type="pres">
      <dgm:prSet presAssocID="{46C23FA4-36FE-4B1E-9506-2B19A148826D}" presName="connectorText" presStyleLbl="sibTrans1D1" presStyleIdx="3" presStyleCnt="4"/>
      <dgm:spPr/>
    </dgm:pt>
    <dgm:pt modelId="{B968A351-67D4-4C7A-894A-9D09CD1059A9}" type="pres">
      <dgm:prSet presAssocID="{DC24F00F-630D-4B41-B0A1-BC00E12BC460}" presName="node" presStyleLbl="node1" presStyleIdx="4" presStyleCnt="5">
        <dgm:presLayoutVars>
          <dgm:bulletEnabled val="1"/>
        </dgm:presLayoutVars>
      </dgm:prSet>
      <dgm:spPr/>
    </dgm:pt>
  </dgm:ptLst>
  <dgm:cxnLst>
    <dgm:cxn modelId="{63E43D05-4844-4EC7-B002-F6DFF595910E}" type="presOf" srcId="{871FB5EA-0C2C-4C51-91C2-B6D2EF96880E}" destId="{CEC89A16-E051-45D6-A146-C1AA2FE8160F}" srcOrd="0" destOrd="0" presId="urn:microsoft.com/office/officeart/2016/7/layout/RepeatingBendingProcessNew"/>
    <dgm:cxn modelId="{3CB78D07-7BFC-44B6-88F4-06DA8A0256DF}" type="presOf" srcId="{90D3426C-A8CF-4020-8A57-2FE9CD42EC21}" destId="{EC8EC6F9-BEF7-400B-939C-AD19AB9EA073}" srcOrd="0" destOrd="2" presId="urn:microsoft.com/office/officeart/2016/7/layout/RepeatingBendingProcessNew"/>
    <dgm:cxn modelId="{74D7C90A-2108-418F-9129-8BBEFD164891}" srcId="{07AAD9B1-737C-4ECD-8F41-7A130452F028}" destId="{BB44C485-CA42-4EAB-9DD4-10839F8C864D}" srcOrd="3" destOrd="0" parTransId="{C39A14EC-0B1E-4C60-9152-DF0BB00A4B18}" sibTransId="{46C23FA4-36FE-4B1E-9506-2B19A148826D}"/>
    <dgm:cxn modelId="{9162FA12-C5B4-49F7-89CD-B8F6EB47A89C}" srcId="{07AAD9B1-737C-4ECD-8F41-7A130452F028}" destId="{A7E6F0A1-5ABA-4962-830A-369B6F1F4D4C}" srcOrd="0" destOrd="0" parTransId="{B9ABAB0D-E214-4AAA-9DB8-96341FD2D48E}" sibTransId="{60D5D06C-E353-49B7-A8DB-819FAD98AED6}"/>
    <dgm:cxn modelId="{7B506528-FAA4-4461-ADC0-0C5574A86988}" type="presOf" srcId="{A6C8A163-4FB2-4B6D-9E82-98C791D61666}" destId="{661AAD5A-4A0F-478B-A1C6-00013F58697A}" srcOrd="0" destOrd="0" presId="urn:microsoft.com/office/officeart/2016/7/layout/RepeatingBendingProcessNew"/>
    <dgm:cxn modelId="{A44F262C-72F2-4C4D-91C6-77C10216CC3F}" srcId="{07AAD9B1-737C-4ECD-8F41-7A130452F028}" destId="{A6C8A163-4FB2-4B6D-9E82-98C791D61666}" srcOrd="1" destOrd="0" parTransId="{47A3B11E-B453-41E3-9943-B8F6EA170D07}" sibTransId="{871FB5EA-0C2C-4C51-91C2-B6D2EF96880E}"/>
    <dgm:cxn modelId="{30E9442F-CF59-48DE-8049-4783D748334D}" type="presOf" srcId="{FA267AB6-1877-47E5-8BD6-DBB5150B9FF9}" destId="{EC8EC6F9-BEF7-400B-939C-AD19AB9EA073}" srcOrd="0" destOrd="1" presId="urn:microsoft.com/office/officeart/2016/7/layout/RepeatingBendingProcessNew"/>
    <dgm:cxn modelId="{6601583F-CFC2-49FB-A900-E4034797DA47}" type="presOf" srcId="{38AD520C-950E-4171-9087-C8D69B675269}" destId="{4D373A1E-DB98-42A6-9E3B-FF107635693B}" srcOrd="0" destOrd="0" presId="urn:microsoft.com/office/officeart/2016/7/layout/RepeatingBendingProcessNew"/>
    <dgm:cxn modelId="{AA286164-D445-4F31-B7DE-9BDFDC75B1F0}" type="presOf" srcId="{1C96801B-93F2-4C83-B0B9-EDE041636D74}" destId="{F2162800-2A6C-4C03-A443-5B6D6627D02F}" srcOrd="0" destOrd="0" presId="urn:microsoft.com/office/officeart/2016/7/layout/RepeatingBendingProcessNew"/>
    <dgm:cxn modelId="{9B55CF46-B82E-4B2C-818F-436516381951}" type="presOf" srcId="{A7E6F0A1-5ABA-4962-830A-369B6F1F4D4C}" destId="{EC8EC6F9-BEF7-400B-939C-AD19AB9EA073}" srcOrd="0" destOrd="0" presId="urn:microsoft.com/office/officeart/2016/7/layout/RepeatingBendingProcessNew"/>
    <dgm:cxn modelId="{1B15B169-380F-45A4-A4C5-BCB32F4A1444}" type="presOf" srcId="{07AAD9B1-737C-4ECD-8F41-7A130452F028}" destId="{7256B4F3-3F58-4041-AD45-9E86F78D9D45}" srcOrd="0" destOrd="0" presId="urn:microsoft.com/office/officeart/2016/7/layout/RepeatingBendingProcessNew"/>
    <dgm:cxn modelId="{DAEA8F6A-A5C6-4C18-A24E-C7760E746539}" srcId="{07AAD9B1-737C-4ECD-8F41-7A130452F028}" destId="{38AD520C-950E-4171-9087-C8D69B675269}" srcOrd="2" destOrd="0" parTransId="{F66E7DC9-4D46-4DE2-946D-7664C282F155}" sibTransId="{1C96801B-93F2-4C83-B0B9-EDE041636D74}"/>
    <dgm:cxn modelId="{4C9EFD51-FF15-41C6-B0CF-1394FEF6C5F9}" type="presOf" srcId="{46C23FA4-36FE-4B1E-9506-2B19A148826D}" destId="{48DDB83C-C160-4C22-BCEB-A327492C081A}" srcOrd="0" destOrd="0" presId="urn:microsoft.com/office/officeart/2016/7/layout/RepeatingBendingProcessNew"/>
    <dgm:cxn modelId="{FDD73286-BB9B-42F7-B082-DE5D547E4A17}" srcId="{07AAD9B1-737C-4ECD-8F41-7A130452F028}" destId="{DC24F00F-630D-4B41-B0A1-BC00E12BC460}" srcOrd="4" destOrd="0" parTransId="{AECD0708-60C7-4183-890A-4577123A8127}" sibTransId="{72B965E1-46CB-4EB4-8153-8EBE26C79662}"/>
    <dgm:cxn modelId="{2B74C193-F84A-47D2-BBFA-EAE6C77F1B1C}" type="presOf" srcId="{1C96801B-93F2-4C83-B0B9-EDE041636D74}" destId="{5788D14E-0297-4FFC-80BD-43DF359FAE0A}" srcOrd="1" destOrd="0" presId="urn:microsoft.com/office/officeart/2016/7/layout/RepeatingBendingProcessNew"/>
    <dgm:cxn modelId="{3A849D96-EDD3-4AD4-8EF9-EE5514C33BAD}" type="presOf" srcId="{60D5D06C-E353-49B7-A8DB-819FAD98AED6}" destId="{0D5F5A42-89CD-452B-83F2-54F63AFAB74B}" srcOrd="1" destOrd="0" presId="urn:microsoft.com/office/officeart/2016/7/layout/RepeatingBendingProcessNew"/>
    <dgm:cxn modelId="{783F909E-7B99-497D-9F80-2458E7391CB9}" type="presOf" srcId="{871FB5EA-0C2C-4C51-91C2-B6D2EF96880E}" destId="{9C235FC5-0406-417F-9E0E-E7EEC488C8BF}" srcOrd="1" destOrd="0" presId="urn:microsoft.com/office/officeart/2016/7/layout/RepeatingBendingProcessNew"/>
    <dgm:cxn modelId="{1A80D7BB-FE49-4DA4-B064-9BD201EB08E7}" type="presOf" srcId="{BB44C485-CA42-4EAB-9DD4-10839F8C864D}" destId="{67E1F689-AFBD-456E-9251-4E57E7D5996F}" srcOrd="0" destOrd="0" presId="urn:microsoft.com/office/officeart/2016/7/layout/RepeatingBendingProcessNew"/>
    <dgm:cxn modelId="{34642FC2-0990-4BA5-96BE-50A19AD47A9A}" srcId="{A7E6F0A1-5ABA-4962-830A-369B6F1F4D4C}" destId="{90D3426C-A8CF-4020-8A57-2FE9CD42EC21}" srcOrd="1" destOrd="0" parTransId="{8A5A2102-D573-450B-AD78-F4172BBDDC2E}" sibTransId="{71A91692-610E-41C7-A1B0-4C5360F89F73}"/>
    <dgm:cxn modelId="{681227DF-90D3-4618-90B8-EAA7E7A0058D}" type="presOf" srcId="{DC24F00F-630D-4B41-B0A1-BC00E12BC460}" destId="{B968A351-67D4-4C7A-894A-9D09CD1059A9}" srcOrd="0" destOrd="0" presId="urn:microsoft.com/office/officeart/2016/7/layout/RepeatingBendingProcessNew"/>
    <dgm:cxn modelId="{2D6F0DE0-CC3E-40FF-96AD-1BE93FF1685B}" type="presOf" srcId="{46C23FA4-36FE-4B1E-9506-2B19A148826D}" destId="{53444207-DB7C-44A4-A605-7D42D0B9CCC5}" srcOrd="1" destOrd="0" presId="urn:microsoft.com/office/officeart/2016/7/layout/RepeatingBendingProcessNew"/>
    <dgm:cxn modelId="{136846EF-7079-44C4-BD24-5A0FA2AA4A22}" srcId="{A7E6F0A1-5ABA-4962-830A-369B6F1F4D4C}" destId="{FA267AB6-1877-47E5-8BD6-DBB5150B9FF9}" srcOrd="0" destOrd="0" parTransId="{264F2EA9-4E90-4F2E-86C2-9C01AE79307A}" sibTransId="{98078816-2D38-424C-AB29-B5900E2C567A}"/>
    <dgm:cxn modelId="{AD83BCEF-67DF-4B12-8511-15AFCCF5F164}" type="presOf" srcId="{60D5D06C-E353-49B7-A8DB-819FAD98AED6}" destId="{39E507BF-FDC9-42FF-B665-626536FF4275}" srcOrd="0" destOrd="0" presId="urn:microsoft.com/office/officeart/2016/7/layout/RepeatingBendingProcessNew"/>
    <dgm:cxn modelId="{611C57A4-32B6-4CA9-963C-73EFCCEE8366}" type="presParOf" srcId="{7256B4F3-3F58-4041-AD45-9E86F78D9D45}" destId="{EC8EC6F9-BEF7-400B-939C-AD19AB9EA073}" srcOrd="0" destOrd="0" presId="urn:microsoft.com/office/officeart/2016/7/layout/RepeatingBendingProcessNew"/>
    <dgm:cxn modelId="{6A1C59FA-DE65-4E3C-8826-2CE6E2E7EE39}" type="presParOf" srcId="{7256B4F3-3F58-4041-AD45-9E86F78D9D45}" destId="{39E507BF-FDC9-42FF-B665-626536FF4275}" srcOrd="1" destOrd="0" presId="urn:microsoft.com/office/officeart/2016/7/layout/RepeatingBendingProcessNew"/>
    <dgm:cxn modelId="{47583AA1-E9E2-41C9-ACBA-146AF7E661BC}" type="presParOf" srcId="{39E507BF-FDC9-42FF-B665-626536FF4275}" destId="{0D5F5A42-89CD-452B-83F2-54F63AFAB74B}" srcOrd="0" destOrd="0" presId="urn:microsoft.com/office/officeart/2016/7/layout/RepeatingBendingProcessNew"/>
    <dgm:cxn modelId="{19D0A486-2F64-425B-9AF2-0B64455D54AA}" type="presParOf" srcId="{7256B4F3-3F58-4041-AD45-9E86F78D9D45}" destId="{661AAD5A-4A0F-478B-A1C6-00013F58697A}" srcOrd="2" destOrd="0" presId="urn:microsoft.com/office/officeart/2016/7/layout/RepeatingBendingProcessNew"/>
    <dgm:cxn modelId="{B701C690-3383-4BAC-B6B8-92A1EADE5C0B}" type="presParOf" srcId="{7256B4F3-3F58-4041-AD45-9E86F78D9D45}" destId="{CEC89A16-E051-45D6-A146-C1AA2FE8160F}" srcOrd="3" destOrd="0" presId="urn:microsoft.com/office/officeart/2016/7/layout/RepeatingBendingProcessNew"/>
    <dgm:cxn modelId="{C7A2D38D-A1E9-4B36-A945-9F6804C0CEA3}" type="presParOf" srcId="{CEC89A16-E051-45D6-A146-C1AA2FE8160F}" destId="{9C235FC5-0406-417F-9E0E-E7EEC488C8BF}" srcOrd="0" destOrd="0" presId="urn:microsoft.com/office/officeart/2016/7/layout/RepeatingBendingProcessNew"/>
    <dgm:cxn modelId="{CDDC3D8A-4C7E-4616-9F4C-C4A57DF5524E}" type="presParOf" srcId="{7256B4F3-3F58-4041-AD45-9E86F78D9D45}" destId="{4D373A1E-DB98-42A6-9E3B-FF107635693B}" srcOrd="4" destOrd="0" presId="urn:microsoft.com/office/officeart/2016/7/layout/RepeatingBendingProcessNew"/>
    <dgm:cxn modelId="{553997C3-5248-4D24-AD46-93A6BA1D3E18}" type="presParOf" srcId="{7256B4F3-3F58-4041-AD45-9E86F78D9D45}" destId="{F2162800-2A6C-4C03-A443-5B6D6627D02F}" srcOrd="5" destOrd="0" presId="urn:microsoft.com/office/officeart/2016/7/layout/RepeatingBendingProcessNew"/>
    <dgm:cxn modelId="{437E7D94-ECE0-4ED5-A014-459406D634B8}" type="presParOf" srcId="{F2162800-2A6C-4C03-A443-5B6D6627D02F}" destId="{5788D14E-0297-4FFC-80BD-43DF359FAE0A}" srcOrd="0" destOrd="0" presId="urn:microsoft.com/office/officeart/2016/7/layout/RepeatingBendingProcessNew"/>
    <dgm:cxn modelId="{DB368D99-CB8D-4112-8B34-999327E9D89B}" type="presParOf" srcId="{7256B4F3-3F58-4041-AD45-9E86F78D9D45}" destId="{67E1F689-AFBD-456E-9251-4E57E7D5996F}" srcOrd="6" destOrd="0" presId="urn:microsoft.com/office/officeart/2016/7/layout/RepeatingBendingProcessNew"/>
    <dgm:cxn modelId="{48936ACA-69D6-4EC3-9844-59B8270D779F}" type="presParOf" srcId="{7256B4F3-3F58-4041-AD45-9E86F78D9D45}" destId="{48DDB83C-C160-4C22-BCEB-A327492C081A}" srcOrd="7" destOrd="0" presId="urn:microsoft.com/office/officeart/2016/7/layout/RepeatingBendingProcessNew"/>
    <dgm:cxn modelId="{5B3D26EB-D225-43CD-A9F2-3252C1B00333}" type="presParOf" srcId="{48DDB83C-C160-4C22-BCEB-A327492C081A}" destId="{53444207-DB7C-44A4-A605-7D42D0B9CCC5}" srcOrd="0" destOrd="0" presId="urn:microsoft.com/office/officeart/2016/7/layout/RepeatingBendingProcessNew"/>
    <dgm:cxn modelId="{D982B21C-A727-46E7-87BA-4FB99ECE3E37}" type="presParOf" srcId="{7256B4F3-3F58-4041-AD45-9E86F78D9D45}" destId="{B968A351-67D4-4C7A-894A-9D09CD1059A9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2320F8-0616-4E8E-A799-786F64D409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ADAE24E-3059-4F34-8508-B47E09040BB4}">
      <dgm:prSet phldrT="[Texto]"/>
      <dgm:spPr/>
      <dgm:t>
        <a:bodyPr/>
        <a:lstStyle/>
        <a:p>
          <a:pPr>
            <a:buNone/>
          </a:pPr>
          <a:r>
            <a:rPr lang="it-IT" dirty="0"/>
            <a:t>Nell’ambito del secondo pilastro, dedicato allo sviluppo rurale, sono stati assegnati all’Italia 6,7 miliardi di Euro (FEASR). </a:t>
          </a:r>
          <a:endParaRPr lang="es-AR" dirty="0"/>
        </a:p>
      </dgm:t>
    </dgm:pt>
    <dgm:pt modelId="{BF0A4D2A-01BE-4AC2-A54B-B0663AAC21EB}" type="parTrans" cxnId="{DC9BFA1E-4101-4E44-81D4-A41B441B90D2}">
      <dgm:prSet/>
      <dgm:spPr/>
      <dgm:t>
        <a:bodyPr/>
        <a:lstStyle/>
        <a:p>
          <a:endParaRPr lang="es-AR"/>
        </a:p>
      </dgm:t>
    </dgm:pt>
    <dgm:pt modelId="{A08027EE-576D-46F0-B4B3-4572EF3F5F22}" type="sibTrans" cxnId="{DC9BFA1E-4101-4E44-81D4-A41B441B90D2}">
      <dgm:prSet/>
      <dgm:spPr/>
      <dgm:t>
        <a:bodyPr/>
        <a:lstStyle/>
        <a:p>
          <a:endParaRPr lang="es-AR"/>
        </a:p>
      </dgm:t>
    </dgm:pt>
    <dgm:pt modelId="{928FE54F-C64F-46EC-AA5C-4179B0A9373E}">
      <dgm:prSet/>
      <dgm:spPr>
        <a:solidFill>
          <a:srgbClr val="2FCCFF"/>
        </a:solidFill>
      </dgm:spPr>
      <dgm:t>
        <a:bodyPr/>
        <a:lstStyle/>
        <a:p>
          <a:r>
            <a:rPr lang="it-IT"/>
            <a:t>Ulteriori risorse, pari a 500 milioni di euro, sono state trasferite dal FEAGA al FEASR.</a:t>
          </a:r>
          <a:endParaRPr lang="it-IT" dirty="0"/>
        </a:p>
      </dgm:t>
    </dgm:pt>
    <dgm:pt modelId="{2533FA2C-1D51-4C46-8075-DD0BE2154F43}" type="parTrans" cxnId="{D5E8612D-CB11-4AAC-A740-ED9B6680EC37}">
      <dgm:prSet/>
      <dgm:spPr/>
      <dgm:t>
        <a:bodyPr/>
        <a:lstStyle/>
        <a:p>
          <a:endParaRPr lang="es-AR"/>
        </a:p>
      </dgm:t>
    </dgm:pt>
    <dgm:pt modelId="{CA1390B3-EC0D-4BD6-B360-BEA411DA06CF}" type="sibTrans" cxnId="{D5E8612D-CB11-4AAC-A740-ED9B6680EC37}">
      <dgm:prSet/>
      <dgm:spPr/>
      <dgm:t>
        <a:bodyPr/>
        <a:lstStyle/>
        <a:p>
          <a:endParaRPr lang="es-AR"/>
        </a:p>
      </dgm:t>
    </dgm:pt>
    <dgm:pt modelId="{DE95D7B3-D34D-44DC-A4A8-E185926C648D}">
      <dgm:prSet/>
      <dgm:spPr/>
      <dgm:t>
        <a:bodyPr/>
        <a:lstStyle/>
        <a:p>
          <a:r>
            <a:rPr lang="it-IT" dirty="0"/>
            <a:t>Il totale di risorse a disposizione dello sviluppo rurale è pari, quindi, a 7,2 miliardi di FEASR, con una quota pubblica totale di 16,1 miliardi di Euro.</a:t>
          </a:r>
        </a:p>
      </dgm:t>
    </dgm:pt>
    <dgm:pt modelId="{B53991C9-DE48-4A37-8A56-6B8726503937}" type="parTrans" cxnId="{FF397D90-E44A-41CF-A124-2ED9096A0917}">
      <dgm:prSet/>
      <dgm:spPr/>
      <dgm:t>
        <a:bodyPr/>
        <a:lstStyle/>
        <a:p>
          <a:endParaRPr lang="es-AR"/>
        </a:p>
      </dgm:t>
    </dgm:pt>
    <dgm:pt modelId="{0C4E6774-45BC-4CE2-A711-5F332A6796F3}" type="sibTrans" cxnId="{FF397D90-E44A-41CF-A124-2ED9096A0917}">
      <dgm:prSet/>
      <dgm:spPr/>
      <dgm:t>
        <a:bodyPr/>
        <a:lstStyle/>
        <a:p>
          <a:endParaRPr lang="es-AR"/>
        </a:p>
      </dgm:t>
    </dgm:pt>
    <dgm:pt modelId="{890ADB23-5F92-49BE-A3FB-1075F23305EE}" type="pres">
      <dgm:prSet presAssocID="{682320F8-0616-4E8E-A799-786F64D409A6}" presName="linear" presStyleCnt="0">
        <dgm:presLayoutVars>
          <dgm:animLvl val="lvl"/>
          <dgm:resizeHandles val="exact"/>
        </dgm:presLayoutVars>
      </dgm:prSet>
      <dgm:spPr/>
    </dgm:pt>
    <dgm:pt modelId="{F567BD44-F1A1-4655-BF65-8D3023F12112}" type="pres">
      <dgm:prSet presAssocID="{4ADAE24E-3059-4F34-8508-B47E09040B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9274D5-3137-40AD-81B1-2B0CE59DEAAF}" type="pres">
      <dgm:prSet presAssocID="{A08027EE-576D-46F0-B4B3-4572EF3F5F22}" presName="spacer" presStyleCnt="0"/>
      <dgm:spPr/>
    </dgm:pt>
    <dgm:pt modelId="{1BDB7D7F-C896-49C8-9EAC-56E2E07032DE}" type="pres">
      <dgm:prSet presAssocID="{928FE54F-C64F-46EC-AA5C-4179B0A937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3B6478-9559-496C-A30E-C9194D7E62BE}" type="pres">
      <dgm:prSet presAssocID="{CA1390B3-EC0D-4BD6-B360-BEA411DA06CF}" presName="spacer" presStyleCnt="0"/>
      <dgm:spPr/>
    </dgm:pt>
    <dgm:pt modelId="{DC80CB75-39E3-49B8-94C3-4DFC7629DF4E}" type="pres">
      <dgm:prSet presAssocID="{DE95D7B3-D34D-44DC-A4A8-E185926C64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9BFA1E-4101-4E44-81D4-A41B441B90D2}" srcId="{682320F8-0616-4E8E-A799-786F64D409A6}" destId="{4ADAE24E-3059-4F34-8508-B47E09040BB4}" srcOrd="0" destOrd="0" parTransId="{BF0A4D2A-01BE-4AC2-A54B-B0663AAC21EB}" sibTransId="{A08027EE-576D-46F0-B4B3-4572EF3F5F22}"/>
    <dgm:cxn modelId="{D5E8612D-CB11-4AAC-A740-ED9B6680EC37}" srcId="{682320F8-0616-4E8E-A799-786F64D409A6}" destId="{928FE54F-C64F-46EC-AA5C-4179B0A9373E}" srcOrd="1" destOrd="0" parTransId="{2533FA2C-1D51-4C46-8075-DD0BE2154F43}" sibTransId="{CA1390B3-EC0D-4BD6-B360-BEA411DA06CF}"/>
    <dgm:cxn modelId="{4E4FF632-3176-422C-A5E0-908F2DC47ABC}" type="presOf" srcId="{928FE54F-C64F-46EC-AA5C-4179B0A9373E}" destId="{1BDB7D7F-C896-49C8-9EAC-56E2E07032DE}" srcOrd="0" destOrd="0" presId="urn:microsoft.com/office/officeart/2005/8/layout/vList2"/>
    <dgm:cxn modelId="{10657E4A-28D6-4370-B252-053892675EED}" type="presOf" srcId="{DE95D7B3-D34D-44DC-A4A8-E185926C648D}" destId="{DC80CB75-39E3-49B8-94C3-4DFC7629DF4E}" srcOrd="0" destOrd="0" presId="urn:microsoft.com/office/officeart/2005/8/layout/vList2"/>
    <dgm:cxn modelId="{FF397D90-E44A-41CF-A124-2ED9096A0917}" srcId="{682320F8-0616-4E8E-A799-786F64D409A6}" destId="{DE95D7B3-D34D-44DC-A4A8-E185926C648D}" srcOrd="2" destOrd="0" parTransId="{B53991C9-DE48-4A37-8A56-6B8726503937}" sibTransId="{0C4E6774-45BC-4CE2-A711-5F332A6796F3}"/>
    <dgm:cxn modelId="{FFD75498-0C56-4C10-83F4-ADB227F80011}" type="presOf" srcId="{682320F8-0616-4E8E-A799-786F64D409A6}" destId="{890ADB23-5F92-49BE-A3FB-1075F23305EE}" srcOrd="0" destOrd="0" presId="urn:microsoft.com/office/officeart/2005/8/layout/vList2"/>
    <dgm:cxn modelId="{09E0A9BF-0462-45B1-BE3B-75AFBBA195C6}" type="presOf" srcId="{4ADAE24E-3059-4F34-8508-B47E09040BB4}" destId="{F567BD44-F1A1-4655-BF65-8D3023F12112}" srcOrd="0" destOrd="0" presId="urn:microsoft.com/office/officeart/2005/8/layout/vList2"/>
    <dgm:cxn modelId="{96141F88-87A9-4F1B-89C9-F0D1ECBDF775}" type="presParOf" srcId="{890ADB23-5F92-49BE-A3FB-1075F23305EE}" destId="{F567BD44-F1A1-4655-BF65-8D3023F12112}" srcOrd="0" destOrd="0" presId="urn:microsoft.com/office/officeart/2005/8/layout/vList2"/>
    <dgm:cxn modelId="{76D7D3AC-A5D0-4855-9818-01A9C9F1A672}" type="presParOf" srcId="{890ADB23-5F92-49BE-A3FB-1075F23305EE}" destId="{EE9274D5-3137-40AD-81B1-2B0CE59DEAAF}" srcOrd="1" destOrd="0" presId="urn:microsoft.com/office/officeart/2005/8/layout/vList2"/>
    <dgm:cxn modelId="{8260B728-932B-4DFF-B1F6-208C192A6B42}" type="presParOf" srcId="{890ADB23-5F92-49BE-A3FB-1075F23305EE}" destId="{1BDB7D7F-C896-49C8-9EAC-56E2E07032DE}" srcOrd="2" destOrd="0" presId="urn:microsoft.com/office/officeart/2005/8/layout/vList2"/>
    <dgm:cxn modelId="{82F24045-376B-478B-9651-45BAF0256292}" type="presParOf" srcId="{890ADB23-5F92-49BE-A3FB-1075F23305EE}" destId="{113B6478-9559-496C-A30E-C9194D7E62BE}" srcOrd="3" destOrd="0" presId="urn:microsoft.com/office/officeart/2005/8/layout/vList2"/>
    <dgm:cxn modelId="{8715F251-1ACB-4A75-820F-E787D83F4001}" type="presParOf" srcId="{890ADB23-5F92-49BE-A3FB-1075F23305EE}" destId="{DC80CB75-39E3-49B8-94C3-4DFC7629DF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95A00F-C3FD-4F81-AA1A-C733D2F7EF9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43FFD78C-D1F6-4CA9-96FA-C74C306144B0}">
      <dgm:prSet/>
      <dgm:spPr/>
      <dgm:t>
        <a:bodyPr/>
        <a:lstStyle/>
        <a:p>
          <a:r>
            <a:rPr lang="it-IT" dirty="0"/>
            <a:t>Alla Calabria vanno, per l’intero periodo 2023-2027, 394,5 milioni di Euro di FEASR.</a:t>
          </a:r>
          <a:endParaRPr lang="es-AR" dirty="0"/>
        </a:p>
      </dgm:t>
    </dgm:pt>
    <dgm:pt modelId="{EA836231-13AE-4FC4-B4EF-AEEC1D21DFAE}" type="parTrans" cxnId="{7F9DBDBE-2258-4DE3-8AA1-CF994C6E4EE7}">
      <dgm:prSet/>
      <dgm:spPr/>
      <dgm:t>
        <a:bodyPr/>
        <a:lstStyle/>
        <a:p>
          <a:endParaRPr lang="es-AR"/>
        </a:p>
      </dgm:t>
    </dgm:pt>
    <dgm:pt modelId="{7CCA07E5-6818-4874-AD4F-D55958B74ABA}" type="sibTrans" cxnId="{7F9DBDBE-2258-4DE3-8AA1-CF994C6E4EE7}">
      <dgm:prSet/>
      <dgm:spPr/>
      <dgm:t>
        <a:bodyPr/>
        <a:lstStyle/>
        <a:p>
          <a:endParaRPr lang="es-AR"/>
        </a:p>
      </dgm:t>
    </dgm:pt>
    <dgm:pt modelId="{AD737144-29AC-431F-A2F4-01E1D20116AA}">
      <dgm:prSet/>
      <dgm:spPr/>
      <dgm:t>
        <a:bodyPr/>
        <a:lstStyle/>
        <a:p>
          <a:r>
            <a:rPr lang="it-IT" dirty="0"/>
            <a:t>A questi si aggiungono 270,7 milioni di Euro di quota Stato e 116 milioni di Euro di quota regionale.</a:t>
          </a:r>
          <a:endParaRPr lang="es-AR" dirty="0"/>
        </a:p>
      </dgm:t>
    </dgm:pt>
    <dgm:pt modelId="{E456AAA9-E112-4604-BF78-3168A69E865F}" type="parTrans" cxnId="{21FD6F88-195E-4D9B-9EFF-93CEF37CB966}">
      <dgm:prSet/>
      <dgm:spPr/>
      <dgm:t>
        <a:bodyPr/>
        <a:lstStyle/>
        <a:p>
          <a:endParaRPr lang="es-AR"/>
        </a:p>
      </dgm:t>
    </dgm:pt>
    <dgm:pt modelId="{0A1AA446-0C60-42F8-8806-E32DA27262A7}" type="sibTrans" cxnId="{21FD6F88-195E-4D9B-9EFF-93CEF37CB966}">
      <dgm:prSet/>
      <dgm:spPr/>
      <dgm:t>
        <a:bodyPr/>
        <a:lstStyle/>
        <a:p>
          <a:endParaRPr lang="es-AR"/>
        </a:p>
      </dgm:t>
    </dgm:pt>
    <dgm:pt modelId="{62551826-F0E2-4E13-8B28-269BD1D78857}">
      <dgm:prSet/>
      <dgm:spPr/>
      <dgm:t>
        <a:bodyPr/>
        <a:lstStyle/>
        <a:p>
          <a:r>
            <a:rPr lang="it-IT"/>
            <a:t>Il totale delle risorse pubbliche per lo sviluppo rurale 2023-2027 è pari a 781,2 milioni di Euro.</a:t>
          </a:r>
          <a:endParaRPr lang="es-AR"/>
        </a:p>
      </dgm:t>
    </dgm:pt>
    <dgm:pt modelId="{EAFB921C-8739-4A0E-99A9-D09F040E731A}" type="parTrans" cxnId="{55FCF09F-9D15-4793-A1AC-2989210CD29B}">
      <dgm:prSet/>
      <dgm:spPr/>
      <dgm:t>
        <a:bodyPr/>
        <a:lstStyle/>
        <a:p>
          <a:endParaRPr lang="es-AR"/>
        </a:p>
      </dgm:t>
    </dgm:pt>
    <dgm:pt modelId="{CE73A6DF-D0E4-43D9-ACCD-466E7B7CF293}" type="sibTrans" cxnId="{55FCF09F-9D15-4793-A1AC-2989210CD29B}">
      <dgm:prSet/>
      <dgm:spPr/>
      <dgm:t>
        <a:bodyPr/>
        <a:lstStyle/>
        <a:p>
          <a:endParaRPr lang="es-AR"/>
        </a:p>
      </dgm:t>
    </dgm:pt>
    <dgm:pt modelId="{755828ED-85E4-45B6-AB2C-9684FF9012DA}">
      <dgm:prSet phldrT="[Texto]"/>
      <dgm:spPr/>
      <dgm:t>
        <a:bodyPr/>
        <a:lstStyle/>
        <a:p>
          <a:r>
            <a:rPr lang="it-IT" dirty="0"/>
            <a:t>Il </a:t>
          </a:r>
          <a:r>
            <a:rPr lang="it-IT" dirty="0" err="1"/>
            <a:t>MiPAAF</a:t>
          </a:r>
          <a:r>
            <a:rPr lang="it-IT" dirty="0"/>
            <a:t> e le Regioni hanno raggiunto un’intesa sul riparto dei fondi. </a:t>
          </a:r>
          <a:endParaRPr lang="es-AR" dirty="0"/>
        </a:p>
      </dgm:t>
    </dgm:pt>
    <dgm:pt modelId="{6171524B-E52D-4FCE-ACF2-AFB18A0F17D6}" type="sibTrans" cxnId="{3D4BAB73-F4A4-48F7-AE73-65A725938055}">
      <dgm:prSet/>
      <dgm:spPr/>
      <dgm:t>
        <a:bodyPr/>
        <a:lstStyle/>
        <a:p>
          <a:endParaRPr lang="es-AR"/>
        </a:p>
      </dgm:t>
    </dgm:pt>
    <dgm:pt modelId="{67830934-DD52-4B31-B5EB-28B5921D6A26}" type="parTrans" cxnId="{3D4BAB73-F4A4-48F7-AE73-65A725938055}">
      <dgm:prSet/>
      <dgm:spPr/>
      <dgm:t>
        <a:bodyPr/>
        <a:lstStyle/>
        <a:p>
          <a:endParaRPr lang="es-AR"/>
        </a:p>
      </dgm:t>
    </dgm:pt>
    <dgm:pt modelId="{571081B9-306C-47A8-9783-7CA301EDE534}" type="pres">
      <dgm:prSet presAssocID="{FF95A00F-C3FD-4F81-AA1A-C733D2F7EF91}" presName="diagram" presStyleCnt="0">
        <dgm:presLayoutVars>
          <dgm:dir/>
          <dgm:resizeHandles val="exact"/>
        </dgm:presLayoutVars>
      </dgm:prSet>
      <dgm:spPr/>
    </dgm:pt>
    <dgm:pt modelId="{84FA9D9D-421D-43E5-981D-46BF14C85648}" type="pres">
      <dgm:prSet presAssocID="{755828ED-85E4-45B6-AB2C-9684FF9012DA}" presName="node" presStyleLbl="node1" presStyleIdx="0" presStyleCnt="4">
        <dgm:presLayoutVars>
          <dgm:bulletEnabled val="1"/>
        </dgm:presLayoutVars>
      </dgm:prSet>
      <dgm:spPr/>
    </dgm:pt>
    <dgm:pt modelId="{3BEAECD7-E8D5-498F-8077-DD5ED1381CCE}" type="pres">
      <dgm:prSet presAssocID="{6171524B-E52D-4FCE-ACF2-AFB18A0F17D6}" presName="sibTrans" presStyleCnt="0"/>
      <dgm:spPr/>
    </dgm:pt>
    <dgm:pt modelId="{64414106-051E-4FAC-9536-79A302BF7472}" type="pres">
      <dgm:prSet presAssocID="{43FFD78C-D1F6-4CA9-96FA-C74C306144B0}" presName="node" presStyleLbl="node1" presStyleIdx="1" presStyleCnt="4">
        <dgm:presLayoutVars>
          <dgm:bulletEnabled val="1"/>
        </dgm:presLayoutVars>
      </dgm:prSet>
      <dgm:spPr/>
    </dgm:pt>
    <dgm:pt modelId="{D59AD202-7B0B-4D2A-8A66-53B35B6143FE}" type="pres">
      <dgm:prSet presAssocID="{7CCA07E5-6818-4874-AD4F-D55958B74ABA}" presName="sibTrans" presStyleCnt="0"/>
      <dgm:spPr/>
    </dgm:pt>
    <dgm:pt modelId="{C32FBA7C-3202-4EB5-9F4C-1762C083D6B9}" type="pres">
      <dgm:prSet presAssocID="{AD737144-29AC-431F-A2F4-01E1D20116AA}" presName="node" presStyleLbl="node1" presStyleIdx="2" presStyleCnt="4">
        <dgm:presLayoutVars>
          <dgm:bulletEnabled val="1"/>
        </dgm:presLayoutVars>
      </dgm:prSet>
      <dgm:spPr/>
    </dgm:pt>
    <dgm:pt modelId="{10AD6331-9F5C-44D1-BC21-366EEC8280EA}" type="pres">
      <dgm:prSet presAssocID="{0A1AA446-0C60-42F8-8806-E32DA27262A7}" presName="sibTrans" presStyleCnt="0"/>
      <dgm:spPr/>
    </dgm:pt>
    <dgm:pt modelId="{13F7FCCA-F6D1-4AB3-AF6B-3DC4BF537625}" type="pres">
      <dgm:prSet presAssocID="{62551826-F0E2-4E13-8B28-269BD1D78857}" presName="node" presStyleLbl="node1" presStyleIdx="3" presStyleCnt="4">
        <dgm:presLayoutVars>
          <dgm:bulletEnabled val="1"/>
        </dgm:presLayoutVars>
      </dgm:prSet>
      <dgm:spPr/>
    </dgm:pt>
  </dgm:ptLst>
  <dgm:cxnLst>
    <dgm:cxn modelId="{7FD38411-F969-404A-B4BD-2B72C018B117}" type="presOf" srcId="{FF95A00F-C3FD-4F81-AA1A-C733D2F7EF91}" destId="{571081B9-306C-47A8-9783-7CA301EDE534}" srcOrd="0" destOrd="0" presId="urn:microsoft.com/office/officeart/2005/8/layout/default"/>
    <dgm:cxn modelId="{3D4BAB73-F4A4-48F7-AE73-65A725938055}" srcId="{FF95A00F-C3FD-4F81-AA1A-C733D2F7EF91}" destId="{755828ED-85E4-45B6-AB2C-9684FF9012DA}" srcOrd="0" destOrd="0" parTransId="{67830934-DD52-4B31-B5EB-28B5921D6A26}" sibTransId="{6171524B-E52D-4FCE-ACF2-AFB18A0F17D6}"/>
    <dgm:cxn modelId="{21FD6F88-195E-4D9B-9EFF-93CEF37CB966}" srcId="{FF95A00F-C3FD-4F81-AA1A-C733D2F7EF91}" destId="{AD737144-29AC-431F-A2F4-01E1D20116AA}" srcOrd="2" destOrd="0" parTransId="{E456AAA9-E112-4604-BF78-3168A69E865F}" sibTransId="{0A1AA446-0C60-42F8-8806-E32DA27262A7}"/>
    <dgm:cxn modelId="{55FCF09F-9D15-4793-A1AC-2989210CD29B}" srcId="{FF95A00F-C3FD-4F81-AA1A-C733D2F7EF91}" destId="{62551826-F0E2-4E13-8B28-269BD1D78857}" srcOrd="3" destOrd="0" parTransId="{EAFB921C-8739-4A0E-99A9-D09F040E731A}" sibTransId="{CE73A6DF-D0E4-43D9-ACCD-466E7B7CF293}"/>
    <dgm:cxn modelId="{FAD512A0-BDD2-4AFA-A4ED-2B43B9C09B9E}" type="presOf" srcId="{62551826-F0E2-4E13-8B28-269BD1D78857}" destId="{13F7FCCA-F6D1-4AB3-AF6B-3DC4BF537625}" srcOrd="0" destOrd="0" presId="urn:microsoft.com/office/officeart/2005/8/layout/default"/>
    <dgm:cxn modelId="{86B518B8-ADCF-4C82-A4D7-2F1BFA7C5FAF}" type="presOf" srcId="{AD737144-29AC-431F-A2F4-01E1D20116AA}" destId="{C32FBA7C-3202-4EB5-9F4C-1762C083D6B9}" srcOrd="0" destOrd="0" presId="urn:microsoft.com/office/officeart/2005/8/layout/default"/>
    <dgm:cxn modelId="{7F9DBDBE-2258-4DE3-8AA1-CF994C6E4EE7}" srcId="{FF95A00F-C3FD-4F81-AA1A-C733D2F7EF91}" destId="{43FFD78C-D1F6-4CA9-96FA-C74C306144B0}" srcOrd="1" destOrd="0" parTransId="{EA836231-13AE-4FC4-B4EF-AEEC1D21DFAE}" sibTransId="{7CCA07E5-6818-4874-AD4F-D55958B74ABA}"/>
    <dgm:cxn modelId="{9E8082C7-A3FB-4920-9AC4-A2D7AA50D049}" type="presOf" srcId="{755828ED-85E4-45B6-AB2C-9684FF9012DA}" destId="{84FA9D9D-421D-43E5-981D-46BF14C85648}" srcOrd="0" destOrd="0" presId="urn:microsoft.com/office/officeart/2005/8/layout/default"/>
    <dgm:cxn modelId="{AA6C25F7-A466-47FA-9627-DCA412046982}" type="presOf" srcId="{43FFD78C-D1F6-4CA9-96FA-C74C306144B0}" destId="{64414106-051E-4FAC-9536-79A302BF7472}" srcOrd="0" destOrd="0" presId="urn:microsoft.com/office/officeart/2005/8/layout/default"/>
    <dgm:cxn modelId="{3CE6B685-C988-4C3B-BC19-34A1E4DFE75F}" type="presParOf" srcId="{571081B9-306C-47A8-9783-7CA301EDE534}" destId="{84FA9D9D-421D-43E5-981D-46BF14C85648}" srcOrd="0" destOrd="0" presId="urn:microsoft.com/office/officeart/2005/8/layout/default"/>
    <dgm:cxn modelId="{DA0AFF93-71FE-48DA-9C27-39EE65F0832B}" type="presParOf" srcId="{571081B9-306C-47A8-9783-7CA301EDE534}" destId="{3BEAECD7-E8D5-498F-8077-DD5ED1381CCE}" srcOrd="1" destOrd="0" presId="urn:microsoft.com/office/officeart/2005/8/layout/default"/>
    <dgm:cxn modelId="{748ED4F1-7C41-4697-B036-233C647054B5}" type="presParOf" srcId="{571081B9-306C-47A8-9783-7CA301EDE534}" destId="{64414106-051E-4FAC-9536-79A302BF7472}" srcOrd="2" destOrd="0" presId="urn:microsoft.com/office/officeart/2005/8/layout/default"/>
    <dgm:cxn modelId="{4677F70B-9C59-4F6E-A1C5-660322ADDFDB}" type="presParOf" srcId="{571081B9-306C-47A8-9783-7CA301EDE534}" destId="{D59AD202-7B0B-4D2A-8A66-53B35B6143FE}" srcOrd="3" destOrd="0" presId="urn:microsoft.com/office/officeart/2005/8/layout/default"/>
    <dgm:cxn modelId="{B6B5313D-BC69-4DAC-996C-3909AD769E0B}" type="presParOf" srcId="{571081B9-306C-47A8-9783-7CA301EDE534}" destId="{C32FBA7C-3202-4EB5-9F4C-1762C083D6B9}" srcOrd="4" destOrd="0" presId="urn:microsoft.com/office/officeart/2005/8/layout/default"/>
    <dgm:cxn modelId="{061A0EF4-EE73-4F43-8AF0-4D46A6C92331}" type="presParOf" srcId="{571081B9-306C-47A8-9783-7CA301EDE534}" destId="{10AD6331-9F5C-44D1-BC21-366EEC8280EA}" srcOrd="5" destOrd="0" presId="urn:microsoft.com/office/officeart/2005/8/layout/default"/>
    <dgm:cxn modelId="{D33BFEEB-597F-4996-BE98-C9477A87E2D7}" type="presParOf" srcId="{571081B9-306C-47A8-9783-7CA301EDE534}" destId="{13F7FCCA-F6D1-4AB3-AF6B-3DC4BF5376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303A80-7B95-4EE6-83BB-4C211962891D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</dgm:pt>
    <dgm:pt modelId="{E69F222C-523F-4CCB-926E-2DA71FB2736F}">
      <dgm:prSet phldrT="[Texto]" custT="1"/>
      <dgm:spPr/>
      <dgm:t>
        <a:bodyPr/>
        <a:lstStyle/>
        <a:p>
          <a:pPr algn="just">
            <a:buClr>
              <a:srgbClr val="C00000"/>
            </a:buClr>
            <a:buFontTx/>
            <a:buChar char="-"/>
          </a:pPr>
          <a:r>
            <a:rPr lang="it-IT" sz="1600" b="1" dirty="0"/>
            <a:t>37</a:t>
          </a:r>
          <a:r>
            <a:rPr lang="it-IT" sz="1600" dirty="0"/>
            <a:t> interventi agro-climatico-ambientali e basati sulla superficie o capo (inclusi l’agricoltura biologica, il benessere animale e le indennità compensative)</a:t>
          </a:r>
          <a:endParaRPr lang="es-AR" sz="1600" dirty="0"/>
        </a:p>
      </dgm:t>
    </dgm:pt>
    <dgm:pt modelId="{22638CA0-23D4-41FF-9873-45EB05A7563F}" type="parTrans" cxnId="{9DC8F98B-01C0-4260-A7A2-6DB29E27EC83}">
      <dgm:prSet/>
      <dgm:spPr/>
      <dgm:t>
        <a:bodyPr/>
        <a:lstStyle/>
        <a:p>
          <a:endParaRPr lang="es-AR"/>
        </a:p>
      </dgm:t>
    </dgm:pt>
    <dgm:pt modelId="{1AF4B213-1B9A-4305-80D5-7A5B21317DB1}" type="sibTrans" cxnId="{9DC8F98B-01C0-4260-A7A2-6DB29E27EC83}">
      <dgm:prSet/>
      <dgm:spPr/>
      <dgm:t>
        <a:bodyPr/>
        <a:lstStyle/>
        <a:p>
          <a:endParaRPr lang="es-AR"/>
        </a:p>
      </dgm:t>
    </dgm:pt>
    <dgm:pt modelId="{130DC360-5FB3-42BC-AFD4-7524580CED67}">
      <dgm:prSet custT="1"/>
      <dgm:spPr/>
      <dgm:t>
        <a:bodyPr/>
        <a:lstStyle/>
        <a:p>
          <a:pPr algn="just"/>
          <a:r>
            <a:rPr lang="it-IT" sz="1600" b="1" dirty="0"/>
            <a:t>19 </a:t>
          </a:r>
          <a:r>
            <a:rPr lang="it-IT" sz="1600" dirty="0"/>
            <a:t>interventi di investimento per le aziende agricole ed agroalimentari, le foreste e le aree rurali, compreso l’avviamento di nuove imprese</a:t>
          </a:r>
        </a:p>
      </dgm:t>
    </dgm:pt>
    <dgm:pt modelId="{3D58A683-CEC9-4D09-9FA1-03E3B067C963}" type="parTrans" cxnId="{B69B416F-144F-4B97-AE27-0FB6C69A3BE1}">
      <dgm:prSet/>
      <dgm:spPr/>
      <dgm:t>
        <a:bodyPr/>
        <a:lstStyle/>
        <a:p>
          <a:endParaRPr lang="es-AR"/>
        </a:p>
      </dgm:t>
    </dgm:pt>
    <dgm:pt modelId="{0FAF4B47-1A39-4422-B996-9EC473DA3FB9}" type="sibTrans" cxnId="{B69B416F-144F-4B97-AE27-0FB6C69A3BE1}">
      <dgm:prSet/>
      <dgm:spPr/>
      <dgm:t>
        <a:bodyPr/>
        <a:lstStyle/>
        <a:p>
          <a:endParaRPr lang="es-AR"/>
        </a:p>
      </dgm:t>
    </dgm:pt>
    <dgm:pt modelId="{1CE7F5FC-B33A-4F0B-BE55-C8D3A0F7835C}">
      <dgm:prSet custT="1"/>
      <dgm:spPr/>
      <dgm:t>
        <a:bodyPr/>
        <a:lstStyle/>
        <a:p>
          <a:r>
            <a:rPr lang="it-IT" sz="1600" b="1" dirty="0"/>
            <a:t>4</a:t>
          </a:r>
          <a:r>
            <a:rPr lang="it-IT" sz="1600" dirty="0"/>
            <a:t> interventi di gestione del rischio (a gestione nazionale)</a:t>
          </a:r>
        </a:p>
      </dgm:t>
    </dgm:pt>
    <dgm:pt modelId="{23576BD9-FE07-415E-8809-BEC894208738}" type="parTrans" cxnId="{558048DB-1DF2-4ED6-BF39-7B2F6F699980}">
      <dgm:prSet/>
      <dgm:spPr/>
      <dgm:t>
        <a:bodyPr/>
        <a:lstStyle/>
        <a:p>
          <a:endParaRPr lang="es-AR"/>
        </a:p>
      </dgm:t>
    </dgm:pt>
    <dgm:pt modelId="{379D5638-A58C-42F3-A87C-9228D6607BF1}" type="sibTrans" cxnId="{558048DB-1DF2-4ED6-BF39-7B2F6F699980}">
      <dgm:prSet/>
      <dgm:spPr/>
      <dgm:t>
        <a:bodyPr/>
        <a:lstStyle/>
        <a:p>
          <a:endParaRPr lang="es-AR"/>
        </a:p>
      </dgm:t>
    </dgm:pt>
    <dgm:pt modelId="{8DD93684-566D-479C-865D-60276C4BEAE6}">
      <dgm:prSet custT="1"/>
      <dgm:spPr/>
      <dgm:t>
        <a:bodyPr/>
        <a:lstStyle/>
        <a:p>
          <a:pPr algn="just"/>
          <a:r>
            <a:rPr lang="it-IT" sz="1600" b="1" dirty="0"/>
            <a:t>16</a:t>
          </a:r>
          <a:r>
            <a:rPr lang="it-IT" sz="1600" dirty="0"/>
            <a:t> interventi di cooperazione (compresi il Leader e la promozione) e di innovazione e trasferimento delle conoscenze (cd. AKIS)</a:t>
          </a:r>
        </a:p>
      </dgm:t>
    </dgm:pt>
    <dgm:pt modelId="{0FD9CEF2-9A89-47F5-BEC6-C134DBD3A97A}" type="parTrans" cxnId="{DC6ED8B1-11A3-4D76-9F43-27635FBD0CB7}">
      <dgm:prSet/>
      <dgm:spPr/>
      <dgm:t>
        <a:bodyPr/>
        <a:lstStyle/>
        <a:p>
          <a:endParaRPr lang="es-AR"/>
        </a:p>
      </dgm:t>
    </dgm:pt>
    <dgm:pt modelId="{BF69710A-5AA4-4612-9230-EE910597E70E}" type="sibTrans" cxnId="{DC6ED8B1-11A3-4D76-9F43-27635FBD0CB7}">
      <dgm:prSet/>
      <dgm:spPr/>
      <dgm:t>
        <a:bodyPr/>
        <a:lstStyle/>
        <a:p>
          <a:endParaRPr lang="es-AR"/>
        </a:p>
      </dgm:t>
    </dgm:pt>
    <dgm:pt modelId="{EF45F209-4D36-4FD2-8956-8EB3DEC1AC2E}" type="pres">
      <dgm:prSet presAssocID="{95303A80-7B95-4EE6-83BB-4C211962891D}" presName="outerComposite" presStyleCnt="0">
        <dgm:presLayoutVars>
          <dgm:chMax val="5"/>
          <dgm:dir/>
          <dgm:resizeHandles val="exact"/>
        </dgm:presLayoutVars>
      </dgm:prSet>
      <dgm:spPr/>
    </dgm:pt>
    <dgm:pt modelId="{D39C6BA6-05FC-4A1E-BCD5-50C04036E357}" type="pres">
      <dgm:prSet presAssocID="{95303A80-7B95-4EE6-83BB-4C211962891D}" presName="dummyMaxCanvas" presStyleCnt="0">
        <dgm:presLayoutVars/>
      </dgm:prSet>
      <dgm:spPr/>
    </dgm:pt>
    <dgm:pt modelId="{3C908B08-4EDB-4B3C-B9BA-67D90F298DB9}" type="pres">
      <dgm:prSet presAssocID="{95303A80-7B95-4EE6-83BB-4C211962891D}" presName="FourNodes_1" presStyleLbl="node1" presStyleIdx="0" presStyleCnt="4">
        <dgm:presLayoutVars>
          <dgm:bulletEnabled val="1"/>
        </dgm:presLayoutVars>
      </dgm:prSet>
      <dgm:spPr/>
    </dgm:pt>
    <dgm:pt modelId="{60D0AEDA-1E05-45F7-B8F7-D7EE85D3C72A}" type="pres">
      <dgm:prSet presAssocID="{95303A80-7B95-4EE6-83BB-4C211962891D}" presName="FourNodes_2" presStyleLbl="node1" presStyleIdx="1" presStyleCnt="4">
        <dgm:presLayoutVars>
          <dgm:bulletEnabled val="1"/>
        </dgm:presLayoutVars>
      </dgm:prSet>
      <dgm:spPr/>
    </dgm:pt>
    <dgm:pt modelId="{0FD568A2-A910-4A96-8642-B5048775113B}" type="pres">
      <dgm:prSet presAssocID="{95303A80-7B95-4EE6-83BB-4C211962891D}" presName="FourNodes_3" presStyleLbl="node1" presStyleIdx="2" presStyleCnt="4">
        <dgm:presLayoutVars>
          <dgm:bulletEnabled val="1"/>
        </dgm:presLayoutVars>
      </dgm:prSet>
      <dgm:spPr/>
    </dgm:pt>
    <dgm:pt modelId="{8CD281F0-1442-4EAE-B023-A751C728A03E}" type="pres">
      <dgm:prSet presAssocID="{95303A80-7B95-4EE6-83BB-4C211962891D}" presName="FourNodes_4" presStyleLbl="node1" presStyleIdx="3" presStyleCnt="4">
        <dgm:presLayoutVars>
          <dgm:bulletEnabled val="1"/>
        </dgm:presLayoutVars>
      </dgm:prSet>
      <dgm:spPr/>
    </dgm:pt>
    <dgm:pt modelId="{DC43E86C-DE7A-4C8D-B266-660C34229DE8}" type="pres">
      <dgm:prSet presAssocID="{95303A80-7B95-4EE6-83BB-4C211962891D}" presName="FourConn_1-2" presStyleLbl="fgAccFollowNode1" presStyleIdx="0" presStyleCnt="3">
        <dgm:presLayoutVars>
          <dgm:bulletEnabled val="1"/>
        </dgm:presLayoutVars>
      </dgm:prSet>
      <dgm:spPr/>
    </dgm:pt>
    <dgm:pt modelId="{BFE9694B-CE77-4D1C-AFFC-1D2707F88D3D}" type="pres">
      <dgm:prSet presAssocID="{95303A80-7B95-4EE6-83BB-4C211962891D}" presName="FourConn_2-3" presStyleLbl="fgAccFollowNode1" presStyleIdx="1" presStyleCnt="3">
        <dgm:presLayoutVars>
          <dgm:bulletEnabled val="1"/>
        </dgm:presLayoutVars>
      </dgm:prSet>
      <dgm:spPr/>
    </dgm:pt>
    <dgm:pt modelId="{5CE44AEE-0773-4450-AD1C-825510AC4411}" type="pres">
      <dgm:prSet presAssocID="{95303A80-7B95-4EE6-83BB-4C211962891D}" presName="FourConn_3-4" presStyleLbl="fgAccFollowNode1" presStyleIdx="2" presStyleCnt="3">
        <dgm:presLayoutVars>
          <dgm:bulletEnabled val="1"/>
        </dgm:presLayoutVars>
      </dgm:prSet>
      <dgm:spPr/>
    </dgm:pt>
    <dgm:pt modelId="{3B4CDA75-45A0-428C-9933-8E95076AA883}" type="pres">
      <dgm:prSet presAssocID="{95303A80-7B95-4EE6-83BB-4C211962891D}" presName="FourNodes_1_text" presStyleLbl="node1" presStyleIdx="3" presStyleCnt="4">
        <dgm:presLayoutVars>
          <dgm:bulletEnabled val="1"/>
        </dgm:presLayoutVars>
      </dgm:prSet>
      <dgm:spPr/>
    </dgm:pt>
    <dgm:pt modelId="{04797E69-D5B4-452A-AB75-4420126EC0DE}" type="pres">
      <dgm:prSet presAssocID="{95303A80-7B95-4EE6-83BB-4C211962891D}" presName="FourNodes_2_text" presStyleLbl="node1" presStyleIdx="3" presStyleCnt="4">
        <dgm:presLayoutVars>
          <dgm:bulletEnabled val="1"/>
        </dgm:presLayoutVars>
      </dgm:prSet>
      <dgm:spPr/>
    </dgm:pt>
    <dgm:pt modelId="{D800E07D-4C29-4F47-AA6D-F367389276F4}" type="pres">
      <dgm:prSet presAssocID="{95303A80-7B95-4EE6-83BB-4C211962891D}" presName="FourNodes_3_text" presStyleLbl="node1" presStyleIdx="3" presStyleCnt="4">
        <dgm:presLayoutVars>
          <dgm:bulletEnabled val="1"/>
        </dgm:presLayoutVars>
      </dgm:prSet>
      <dgm:spPr/>
    </dgm:pt>
    <dgm:pt modelId="{D815424B-54DC-42B4-9690-58CB0E385659}" type="pres">
      <dgm:prSet presAssocID="{95303A80-7B95-4EE6-83BB-4C211962891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8EF4A08-4414-4A58-A02D-AAA59B8EF25A}" type="presOf" srcId="{E69F222C-523F-4CCB-926E-2DA71FB2736F}" destId="{3B4CDA75-45A0-428C-9933-8E95076AA883}" srcOrd="1" destOrd="0" presId="urn:microsoft.com/office/officeart/2005/8/layout/vProcess5"/>
    <dgm:cxn modelId="{A8EB971C-78B1-44EE-A75E-65EDDB4AF0E6}" type="presOf" srcId="{1CE7F5FC-B33A-4F0B-BE55-C8D3A0F7835C}" destId="{0FD568A2-A910-4A96-8642-B5048775113B}" srcOrd="0" destOrd="0" presId="urn:microsoft.com/office/officeart/2005/8/layout/vProcess5"/>
    <dgm:cxn modelId="{B69B416F-144F-4B97-AE27-0FB6C69A3BE1}" srcId="{95303A80-7B95-4EE6-83BB-4C211962891D}" destId="{130DC360-5FB3-42BC-AFD4-7524580CED67}" srcOrd="1" destOrd="0" parTransId="{3D58A683-CEC9-4D09-9FA1-03E3B067C963}" sibTransId="{0FAF4B47-1A39-4422-B996-9EC473DA3FB9}"/>
    <dgm:cxn modelId="{9DC8F98B-01C0-4260-A7A2-6DB29E27EC83}" srcId="{95303A80-7B95-4EE6-83BB-4C211962891D}" destId="{E69F222C-523F-4CCB-926E-2DA71FB2736F}" srcOrd="0" destOrd="0" parTransId="{22638CA0-23D4-41FF-9873-45EB05A7563F}" sibTransId="{1AF4B213-1B9A-4305-80D5-7A5B21317DB1}"/>
    <dgm:cxn modelId="{BB5C12A2-5619-4837-B042-0AB921E77A89}" type="presOf" srcId="{8DD93684-566D-479C-865D-60276C4BEAE6}" destId="{8CD281F0-1442-4EAE-B023-A751C728A03E}" srcOrd="0" destOrd="0" presId="urn:microsoft.com/office/officeart/2005/8/layout/vProcess5"/>
    <dgm:cxn modelId="{DC6ED8B1-11A3-4D76-9F43-27635FBD0CB7}" srcId="{95303A80-7B95-4EE6-83BB-4C211962891D}" destId="{8DD93684-566D-479C-865D-60276C4BEAE6}" srcOrd="3" destOrd="0" parTransId="{0FD9CEF2-9A89-47F5-BEC6-C134DBD3A97A}" sibTransId="{BF69710A-5AA4-4612-9230-EE910597E70E}"/>
    <dgm:cxn modelId="{CFD9CAB3-C5B4-4671-B4A2-5B433CA1F9D4}" type="presOf" srcId="{379D5638-A58C-42F3-A87C-9228D6607BF1}" destId="{5CE44AEE-0773-4450-AD1C-825510AC4411}" srcOrd="0" destOrd="0" presId="urn:microsoft.com/office/officeart/2005/8/layout/vProcess5"/>
    <dgm:cxn modelId="{84A0C6B5-5318-4054-853E-1B052AC2BAA9}" type="presOf" srcId="{8DD93684-566D-479C-865D-60276C4BEAE6}" destId="{D815424B-54DC-42B4-9690-58CB0E385659}" srcOrd="1" destOrd="0" presId="urn:microsoft.com/office/officeart/2005/8/layout/vProcess5"/>
    <dgm:cxn modelId="{D07AFAC0-5044-4F84-8123-E39239922147}" type="presOf" srcId="{E69F222C-523F-4CCB-926E-2DA71FB2736F}" destId="{3C908B08-4EDB-4B3C-B9BA-67D90F298DB9}" srcOrd="0" destOrd="0" presId="urn:microsoft.com/office/officeart/2005/8/layout/vProcess5"/>
    <dgm:cxn modelId="{A0CF28C8-00CD-40B5-8E8B-7711391216F3}" type="presOf" srcId="{1CE7F5FC-B33A-4F0B-BE55-C8D3A0F7835C}" destId="{D800E07D-4C29-4F47-AA6D-F367389276F4}" srcOrd="1" destOrd="0" presId="urn:microsoft.com/office/officeart/2005/8/layout/vProcess5"/>
    <dgm:cxn modelId="{558048DB-1DF2-4ED6-BF39-7B2F6F699980}" srcId="{95303A80-7B95-4EE6-83BB-4C211962891D}" destId="{1CE7F5FC-B33A-4F0B-BE55-C8D3A0F7835C}" srcOrd="2" destOrd="0" parTransId="{23576BD9-FE07-415E-8809-BEC894208738}" sibTransId="{379D5638-A58C-42F3-A87C-9228D6607BF1}"/>
    <dgm:cxn modelId="{1F5E41DD-A1E3-458D-97AC-E9984D86888C}" type="presOf" srcId="{130DC360-5FB3-42BC-AFD4-7524580CED67}" destId="{04797E69-D5B4-452A-AB75-4420126EC0DE}" srcOrd="1" destOrd="0" presId="urn:microsoft.com/office/officeart/2005/8/layout/vProcess5"/>
    <dgm:cxn modelId="{156085DE-949F-4850-949A-996452948324}" type="presOf" srcId="{0FAF4B47-1A39-4422-B996-9EC473DA3FB9}" destId="{BFE9694B-CE77-4D1C-AFFC-1D2707F88D3D}" srcOrd="0" destOrd="0" presId="urn:microsoft.com/office/officeart/2005/8/layout/vProcess5"/>
    <dgm:cxn modelId="{914BABEE-F631-408A-94DB-CF3CCF1F8E4C}" type="presOf" srcId="{130DC360-5FB3-42BC-AFD4-7524580CED67}" destId="{60D0AEDA-1E05-45F7-B8F7-D7EE85D3C72A}" srcOrd="0" destOrd="0" presId="urn:microsoft.com/office/officeart/2005/8/layout/vProcess5"/>
    <dgm:cxn modelId="{419BE1F5-BFE4-4A4E-82EA-45FB9A1C3259}" type="presOf" srcId="{1AF4B213-1B9A-4305-80D5-7A5B21317DB1}" destId="{DC43E86C-DE7A-4C8D-B266-660C34229DE8}" srcOrd="0" destOrd="0" presId="urn:microsoft.com/office/officeart/2005/8/layout/vProcess5"/>
    <dgm:cxn modelId="{A1829DF6-9ABE-41E3-A895-5580AF4CE901}" type="presOf" srcId="{95303A80-7B95-4EE6-83BB-4C211962891D}" destId="{EF45F209-4D36-4FD2-8956-8EB3DEC1AC2E}" srcOrd="0" destOrd="0" presId="urn:microsoft.com/office/officeart/2005/8/layout/vProcess5"/>
    <dgm:cxn modelId="{083ACA2D-4C43-437F-848B-1A2942393DE0}" type="presParOf" srcId="{EF45F209-4D36-4FD2-8956-8EB3DEC1AC2E}" destId="{D39C6BA6-05FC-4A1E-BCD5-50C04036E357}" srcOrd="0" destOrd="0" presId="urn:microsoft.com/office/officeart/2005/8/layout/vProcess5"/>
    <dgm:cxn modelId="{82C3ACF5-8720-45E3-84BA-2D00747423BD}" type="presParOf" srcId="{EF45F209-4D36-4FD2-8956-8EB3DEC1AC2E}" destId="{3C908B08-4EDB-4B3C-B9BA-67D90F298DB9}" srcOrd="1" destOrd="0" presId="urn:microsoft.com/office/officeart/2005/8/layout/vProcess5"/>
    <dgm:cxn modelId="{9C772424-A8A3-4C73-8412-ED4CD7666FBD}" type="presParOf" srcId="{EF45F209-4D36-4FD2-8956-8EB3DEC1AC2E}" destId="{60D0AEDA-1E05-45F7-B8F7-D7EE85D3C72A}" srcOrd="2" destOrd="0" presId="urn:microsoft.com/office/officeart/2005/8/layout/vProcess5"/>
    <dgm:cxn modelId="{3240E7E9-9ED4-4059-BBBE-7E08FEBE6679}" type="presParOf" srcId="{EF45F209-4D36-4FD2-8956-8EB3DEC1AC2E}" destId="{0FD568A2-A910-4A96-8642-B5048775113B}" srcOrd="3" destOrd="0" presId="urn:microsoft.com/office/officeart/2005/8/layout/vProcess5"/>
    <dgm:cxn modelId="{E0A3D692-C1DD-438C-A7D4-989B3AD695D7}" type="presParOf" srcId="{EF45F209-4D36-4FD2-8956-8EB3DEC1AC2E}" destId="{8CD281F0-1442-4EAE-B023-A751C728A03E}" srcOrd="4" destOrd="0" presId="urn:microsoft.com/office/officeart/2005/8/layout/vProcess5"/>
    <dgm:cxn modelId="{65B0D6BB-D5D1-488E-B6BB-FA3AED00D979}" type="presParOf" srcId="{EF45F209-4D36-4FD2-8956-8EB3DEC1AC2E}" destId="{DC43E86C-DE7A-4C8D-B266-660C34229DE8}" srcOrd="5" destOrd="0" presId="urn:microsoft.com/office/officeart/2005/8/layout/vProcess5"/>
    <dgm:cxn modelId="{69819641-952D-43BB-8BB1-8E94BFA0C879}" type="presParOf" srcId="{EF45F209-4D36-4FD2-8956-8EB3DEC1AC2E}" destId="{BFE9694B-CE77-4D1C-AFFC-1D2707F88D3D}" srcOrd="6" destOrd="0" presId="urn:microsoft.com/office/officeart/2005/8/layout/vProcess5"/>
    <dgm:cxn modelId="{4A2CA9F4-CB3B-446B-ADA5-B977B25296E6}" type="presParOf" srcId="{EF45F209-4D36-4FD2-8956-8EB3DEC1AC2E}" destId="{5CE44AEE-0773-4450-AD1C-825510AC4411}" srcOrd="7" destOrd="0" presId="urn:microsoft.com/office/officeart/2005/8/layout/vProcess5"/>
    <dgm:cxn modelId="{813AC808-AB25-49E9-AB04-CB98BED3C97B}" type="presParOf" srcId="{EF45F209-4D36-4FD2-8956-8EB3DEC1AC2E}" destId="{3B4CDA75-45A0-428C-9933-8E95076AA883}" srcOrd="8" destOrd="0" presId="urn:microsoft.com/office/officeart/2005/8/layout/vProcess5"/>
    <dgm:cxn modelId="{D7505919-C521-44CC-80BD-F1E5A36F75FD}" type="presParOf" srcId="{EF45F209-4D36-4FD2-8956-8EB3DEC1AC2E}" destId="{04797E69-D5B4-452A-AB75-4420126EC0DE}" srcOrd="9" destOrd="0" presId="urn:microsoft.com/office/officeart/2005/8/layout/vProcess5"/>
    <dgm:cxn modelId="{F152A074-908B-4603-BDFD-16E3E19FBB53}" type="presParOf" srcId="{EF45F209-4D36-4FD2-8956-8EB3DEC1AC2E}" destId="{D800E07D-4C29-4F47-AA6D-F367389276F4}" srcOrd="10" destOrd="0" presId="urn:microsoft.com/office/officeart/2005/8/layout/vProcess5"/>
    <dgm:cxn modelId="{B0FD1A6B-E3A0-481F-A845-AEEA68AA1548}" type="presParOf" srcId="{EF45F209-4D36-4FD2-8956-8EB3DEC1AC2E}" destId="{D815424B-54DC-42B4-9690-58CB0E38565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7ABD-DCC5-41C0-B6AD-B33768C057A2}">
      <dsp:nvSpPr>
        <dsp:cNvPr id="0" name=""/>
        <dsp:cNvSpPr/>
      </dsp:nvSpPr>
      <dsp:spPr>
        <a:xfrm rot="5400000">
          <a:off x="-231593" y="234569"/>
          <a:ext cx="1543955" cy="1080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 rot="-5400000">
        <a:off x="1" y="543359"/>
        <a:ext cx="1080768" cy="463187"/>
      </dsp:txXfrm>
    </dsp:sp>
    <dsp:sp modelId="{88800EF1-AD64-4A7B-952B-2AE9D5B27902}">
      <dsp:nvSpPr>
        <dsp:cNvPr id="0" name=""/>
        <dsp:cNvSpPr/>
      </dsp:nvSpPr>
      <dsp:spPr>
        <a:xfrm rot="5400000">
          <a:off x="3666148" y="-2501176"/>
          <a:ext cx="1003571" cy="6192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Il </a:t>
          </a:r>
          <a:r>
            <a:rPr lang="it-IT" sz="1600" kern="1200" dirty="0">
              <a:solidFill>
                <a:schemeClr val="accent1"/>
              </a:solidFill>
            </a:rPr>
            <a:t>31 dicembre 2021</a:t>
          </a:r>
          <a:r>
            <a:rPr lang="it-IT" sz="1600" kern="1200" dirty="0"/>
            <a:t>, l’Italia ha presentato la </a:t>
          </a:r>
          <a:r>
            <a:rPr lang="it-IT" sz="1600" kern="1200" dirty="0">
              <a:solidFill>
                <a:schemeClr val="accent1"/>
              </a:solidFill>
            </a:rPr>
            <a:t>prima versione </a:t>
          </a:r>
          <a:r>
            <a:rPr lang="it-IT" sz="1600" kern="1200" dirty="0"/>
            <a:t>del proprio Piano Strategico della PAC per il periodo 2023-2027</a:t>
          </a:r>
        </a:p>
      </dsp:txBody>
      <dsp:txXfrm rot="-5400000">
        <a:off x="1071914" y="142048"/>
        <a:ext cx="6143049" cy="905591"/>
      </dsp:txXfrm>
    </dsp:sp>
    <dsp:sp modelId="{ACFBE2A1-BC62-426E-8119-0BCB93630B7F}">
      <dsp:nvSpPr>
        <dsp:cNvPr id="0" name=""/>
        <dsp:cNvSpPr/>
      </dsp:nvSpPr>
      <dsp:spPr>
        <a:xfrm rot="5400000">
          <a:off x="-231593" y="1583851"/>
          <a:ext cx="1543955" cy="108076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 rot="-5400000">
        <a:off x="1" y="1892641"/>
        <a:ext cx="1080768" cy="463187"/>
      </dsp:txXfrm>
    </dsp:sp>
    <dsp:sp modelId="{AD35506E-C905-4361-A854-4B704BBAE51A}">
      <dsp:nvSpPr>
        <dsp:cNvPr id="0" name=""/>
        <dsp:cNvSpPr/>
      </dsp:nvSpPr>
      <dsp:spPr>
        <a:xfrm rot="5400000">
          <a:off x="3675002" y="-1241975"/>
          <a:ext cx="1003571" cy="6192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Il </a:t>
          </a:r>
          <a:r>
            <a:rPr lang="it-IT" sz="1600" kern="1200" dirty="0">
              <a:solidFill>
                <a:schemeClr val="accent1"/>
              </a:solidFill>
            </a:rPr>
            <a:t>31 marzo 2022</a:t>
          </a:r>
          <a:r>
            <a:rPr lang="it-IT" sz="1600" kern="1200" dirty="0"/>
            <a:t>, la Commissione europea ha formulato le proprie </a:t>
          </a:r>
          <a:r>
            <a:rPr lang="it-IT" sz="1600" kern="1200" dirty="0">
              <a:solidFill>
                <a:schemeClr val="accent1"/>
              </a:solidFill>
            </a:rPr>
            <a:t>osservazioni</a:t>
          </a:r>
          <a:endParaRPr lang="it-IT" sz="1600" kern="1200" dirty="0"/>
        </a:p>
      </dsp:txBody>
      <dsp:txXfrm rot="-5400000">
        <a:off x="1080768" y="1401249"/>
        <a:ext cx="6143049" cy="905591"/>
      </dsp:txXfrm>
    </dsp:sp>
    <dsp:sp modelId="{371CC53C-F014-4948-90BC-5191B39C2F96}">
      <dsp:nvSpPr>
        <dsp:cNvPr id="0" name=""/>
        <dsp:cNvSpPr/>
      </dsp:nvSpPr>
      <dsp:spPr>
        <a:xfrm rot="5400000">
          <a:off x="-231593" y="2933133"/>
          <a:ext cx="1543955" cy="1080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 rot="-5400000">
        <a:off x="1" y="3241923"/>
        <a:ext cx="1080768" cy="463187"/>
      </dsp:txXfrm>
    </dsp:sp>
    <dsp:sp modelId="{971586F9-739C-4FC0-8FA3-1429F693CA4F}">
      <dsp:nvSpPr>
        <dsp:cNvPr id="0" name=""/>
        <dsp:cNvSpPr/>
      </dsp:nvSpPr>
      <dsp:spPr>
        <a:xfrm rot="5400000">
          <a:off x="3674739" y="107569"/>
          <a:ext cx="1004098" cy="6192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Subito dopo, sono stati riattivati i tavoli di discussione tra il </a:t>
          </a:r>
          <a:r>
            <a:rPr lang="it-IT" sz="1600" kern="1200" dirty="0" err="1"/>
            <a:t>MiPAAF</a:t>
          </a:r>
          <a:r>
            <a:rPr lang="it-IT" sz="1600" kern="1200" dirty="0"/>
            <a:t> e le Regioni; attualmente sono in corso </a:t>
          </a:r>
          <a:r>
            <a:rPr lang="it-IT" sz="1600" kern="1200" dirty="0">
              <a:solidFill>
                <a:schemeClr val="accent1"/>
              </a:solidFill>
            </a:rPr>
            <a:t>interlocuzioni con la Commissione europea</a:t>
          </a:r>
          <a:r>
            <a:rPr lang="it-IT" sz="1600" kern="1200" dirty="0"/>
            <a:t> finalizzate ad approfondire le osservazioni ed a preparare le risposte.</a:t>
          </a:r>
        </a:p>
      </dsp:txBody>
      <dsp:txXfrm rot="-5400000">
        <a:off x="1080769" y="2750555"/>
        <a:ext cx="6143023" cy="906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8AD42-7D91-4004-BE8A-FA99F7431E66}">
      <dsp:nvSpPr>
        <dsp:cNvPr id="0" name=""/>
        <dsp:cNvSpPr/>
      </dsp:nvSpPr>
      <dsp:spPr>
        <a:xfrm>
          <a:off x="397119" y="0"/>
          <a:ext cx="4662710" cy="4662710"/>
        </a:xfrm>
        <a:prstGeom prst="triangl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688EB-A3A3-4496-951A-861B308E64F8}">
      <dsp:nvSpPr>
        <dsp:cNvPr id="0" name=""/>
        <dsp:cNvSpPr/>
      </dsp:nvSpPr>
      <dsp:spPr>
        <a:xfrm>
          <a:off x="1017366" y="597418"/>
          <a:ext cx="3727897" cy="1074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Un </a:t>
          </a:r>
          <a:r>
            <a:rPr lang="it-IT" sz="1500" kern="1200" dirty="0">
              <a:solidFill>
                <a:schemeClr val="accent1"/>
              </a:solidFill>
            </a:rPr>
            <a:t>unico Piano nazionale </a:t>
          </a:r>
          <a:r>
            <a:rPr lang="it-IT" sz="1500" kern="1200" dirty="0"/>
            <a:t>al posto dei 23 Piani di sviluppo rurale regionali e nazionali</a:t>
          </a:r>
        </a:p>
      </dsp:txBody>
      <dsp:txXfrm>
        <a:off x="1069824" y="649876"/>
        <a:ext cx="3622981" cy="969692"/>
      </dsp:txXfrm>
    </dsp:sp>
    <dsp:sp modelId="{9FE97772-053B-4D6A-BBC7-852A6B1AE0D1}">
      <dsp:nvSpPr>
        <dsp:cNvPr id="0" name=""/>
        <dsp:cNvSpPr/>
      </dsp:nvSpPr>
      <dsp:spPr>
        <a:xfrm>
          <a:off x="569314" y="1792254"/>
          <a:ext cx="4692558" cy="1074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Il Piano mette assieme, in un unico documento di programmazione, </a:t>
          </a:r>
          <a:r>
            <a:rPr lang="it-IT" sz="1400" kern="1200">
              <a:solidFill>
                <a:schemeClr val="accent1"/>
              </a:solidFill>
            </a:rPr>
            <a:t>il primo ed il secondo pilastro della PAC </a:t>
          </a:r>
          <a:r>
            <a:rPr lang="it-IT" sz="1400" kern="1200"/>
            <a:t>finanziati, rispettivamente, dal FEAGA e dal FEASR</a:t>
          </a:r>
          <a:endParaRPr lang="it-IT" sz="1400" kern="1200" dirty="0"/>
        </a:p>
      </dsp:txBody>
      <dsp:txXfrm>
        <a:off x="621772" y="1844712"/>
        <a:ext cx="4587642" cy="969692"/>
      </dsp:txXfrm>
    </dsp:sp>
    <dsp:sp modelId="{0085A4F2-B17A-4C6D-A814-725033179ACF}">
      <dsp:nvSpPr>
        <dsp:cNvPr id="0" name=""/>
        <dsp:cNvSpPr/>
      </dsp:nvSpPr>
      <dsp:spPr>
        <a:xfrm>
          <a:off x="0" y="2987089"/>
          <a:ext cx="5839731" cy="11776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La </a:t>
          </a:r>
          <a:r>
            <a:rPr lang="it-IT" sz="1400" i="1" kern="1200"/>
            <a:t>governance</a:t>
          </a:r>
          <a:r>
            <a:rPr lang="it-IT" sz="1400" kern="1200"/>
            <a:t> del Piano riconosce anche il</a:t>
          </a:r>
          <a:r>
            <a:rPr lang="it-IT" sz="1400" kern="1200">
              <a:solidFill>
                <a:schemeClr val="accent1"/>
              </a:solidFill>
            </a:rPr>
            <a:t> ruolo delle autorità di gestione regionali</a:t>
          </a:r>
          <a:r>
            <a:rPr lang="it-IT" sz="1400" kern="1200"/>
            <a:t> che saranno chiamate ad elaborare dei complementi di programmazione finalizzati ad attuare gli interventi coerentemente con gli indirizzi del Piano</a:t>
          </a:r>
          <a:endParaRPr lang="it-IT" sz="1400" kern="1200" dirty="0"/>
        </a:p>
      </dsp:txBody>
      <dsp:txXfrm>
        <a:off x="57488" y="3044577"/>
        <a:ext cx="5724755" cy="1062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FC81B-D475-45F7-AD6D-EB75E7419446}">
      <dsp:nvSpPr>
        <dsp:cNvPr id="0" name=""/>
        <dsp:cNvSpPr/>
      </dsp:nvSpPr>
      <dsp:spPr>
        <a:xfrm>
          <a:off x="0" y="34182"/>
          <a:ext cx="8219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7AD342-B54E-40FF-ADA4-24C73A38864A}">
      <dsp:nvSpPr>
        <dsp:cNvPr id="0" name=""/>
        <dsp:cNvSpPr/>
      </dsp:nvSpPr>
      <dsp:spPr>
        <a:xfrm>
          <a:off x="0" y="1053"/>
          <a:ext cx="8217249" cy="34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Circa 20 miliardi di Euro assegnati all’Italia per il periodo 2023-2027 e destinati ai seguenti strumenti</a:t>
          </a:r>
          <a:endParaRPr lang="es-AR" sz="1500" kern="1200" dirty="0"/>
        </a:p>
      </dsp:txBody>
      <dsp:txXfrm>
        <a:off x="0" y="1053"/>
        <a:ext cx="8217249" cy="341991"/>
      </dsp:txXfrm>
    </dsp:sp>
    <dsp:sp modelId="{72840DCC-8E28-4B0C-836A-07657A60E0E5}">
      <dsp:nvSpPr>
        <dsp:cNvPr id="0" name=""/>
        <dsp:cNvSpPr/>
      </dsp:nvSpPr>
      <dsp:spPr>
        <a:xfrm>
          <a:off x="0" y="343044"/>
          <a:ext cx="82192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83A715-A105-403D-98A8-8BB9FF248C0C}">
      <dsp:nvSpPr>
        <dsp:cNvPr id="0" name=""/>
        <dsp:cNvSpPr/>
      </dsp:nvSpPr>
      <dsp:spPr>
        <a:xfrm>
          <a:off x="0" y="343044"/>
          <a:ext cx="8219256" cy="17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i="1" kern="1200" dirty="0"/>
            <a:t>Pagamenti diretti collegati alla domanda unica</a:t>
          </a:r>
          <a:r>
            <a:rPr lang="it-IT" sz="1500" kern="1200" dirty="0"/>
            <a:t>:</a:t>
          </a:r>
        </a:p>
      </dsp:txBody>
      <dsp:txXfrm>
        <a:off x="0" y="343044"/>
        <a:ext cx="8219256" cy="1753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5BEA8-474A-40AC-AAB2-67F771D97042}">
      <dsp:nvSpPr>
        <dsp:cNvPr id="0" name=""/>
        <dsp:cNvSpPr/>
      </dsp:nvSpPr>
      <dsp:spPr>
        <a:xfrm>
          <a:off x="0" y="594065"/>
          <a:ext cx="2520279" cy="151216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Sostegno di base, con applicazione della cd. «convergenza interna» (I diritti all’aiuto per ettaro, entro il 2026, dovranno raggiungere almeno l’85% del valore medio dei titoli su scala nazionale)</a:t>
          </a:r>
          <a:endParaRPr lang="es-AR" sz="1400" kern="1200" dirty="0"/>
        </a:p>
      </dsp:txBody>
      <dsp:txXfrm>
        <a:off x="0" y="594065"/>
        <a:ext cx="2520279" cy="1512168"/>
      </dsp:txXfrm>
    </dsp:sp>
    <dsp:sp modelId="{E303CFDB-2DC6-4A2B-9241-6D366CE89A7B}">
      <dsp:nvSpPr>
        <dsp:cNvPr id="0" name=""/>
        <dsp:cNvSpPr/>
      </dsp:nvSpPr>
      <dsp:spPr>
        <a:xfrm>
          <a:off x="2772307" y="594065"/>
          <a:ext cx="2520279" cy="1512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Sostegno ridistributivo, da assegnare alle aziende fino a 14 Ha</a:t>
          </a:r>
          <a:endParaRPr lang="es-AR" sz="1400" kern="1200" dirty="0"/>
        </a:p>
      </dsp:txBody>
      <dsp:txXfrm>
        <a:off x="2772307" y="594065"/>
        <a:ext cx="2520279" cy="1512168"/>
      </dsp:txXfrm>
    </dsp:sp>
    <dsp:sp modelId="{FE77241B-1DC3-4E10-8C80-111D63F9C3DD}">
      <dsp:nvSpPr>
        <dsp:cNvPr id="0" name=""/>
        <dsp:cNvSpPr/>
      </dsp:nvSpPr>
      <dsp:spPr>
        <a:xfrm>
          <a:off x="5544615" y="594065"/>
          <a:ext cx="2520279" cy="151216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 Sostegno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Giovani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agricoltori</a:t>
          </a:r>
        </a:p>
      </dsp:txBody>
      <dsp:txXfrm>
        <a:off x="5544615" y="594065"/>
        <a:ext cx="2520279" cy="1512168"/>
      </dsp:txXfrm>
    </dsp:sp>
    <dsp:sp modelId="{8B8CEAFF-44FA-42F8-B5F4-EF28F3C1533D}">
      <dsp:nvSpPr>
        <dsp:cNvPr id="0" name=""/>
        <dsp:cNvSpPr/>
      </dsp:nvSpPr>
      <dsp:spPr>
        <a:xfrm>
          <a:off x="1386154" y="2358262"/>
          <a:ext cx="2520279" cy="1512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Sostegno accoppiato per i seguenti comparti: zootecnia, olio DOP e IGP, barbabietola, pomodoro, agrumi (nuovo comparto), </a:t>
          </a:r>
          <a:r>
            <a:rPr lang="it-IT" sz="1400" kern="1200" dirty="0" err="1"/>
            <a:t>proteaginose</a:t>
          </a:r>
          <a:r>
            <a:rPr lang="it-IT" sz="1400" kern="1200" dirty="0"/>
            <a:t>, grano duro, riso, colture proteiche (soia e leguminose).</a:t>
          </a:r>
          <a:endParaRPr lang="es-AR" sz="1400" kern="1200" dirty="0"/>
        </a:p>
      </dsp:txBody>
      <dsp:txXfrm>
        <a:off x="1386154" y="2358262"/>
        <a:ext cx="2520279" cy="1512168"/>
      </dsp:txXfrm>
    </dsp:sp>
    <dsp:sp modelId="{D78A7CF4-0F52-4906-B372-46CA6E70BA88}">
      <dsp:nvSpPr>
        <dsp:cNvPr id="0" name=""/>
        <dsp:cNvSpPr/>
      </dsp:nvSpPr>
      <dsp:spPr>
        <a:xfrm>
          <a:off x="4158461" y="2358262"/>
          <a:ext cx="2520279" cy="1512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Interventi settoriali per i 4 comparti già inseriti nell’OCM (vino, ortofrutta, olio e olive, apicoltura) più le patate</a:t>
          </a:r>
          <a:endParaRPr lang="es-AR" sz="1400" kern="1200" dirty="0"/>
        </a:p>
      </dsp:txBody>
      <dsp:txXfrm>
        <a:off x="4158461" y="2358262"/>
        <a:ext cx="2520279" cy="1512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507BF-FDC9-42FF-B665-626536FF4275}">
      <dsp:nvSpPr>
        <dsp:cNvPr id="0" name=""/>
        <dsp:cNvSpPr/>
      </dsp:nvSpPr>
      <dsp:spPr>
        <a:xfrm>
          <a:off x="2510437" y="1148465"/>
          <a:ext cx="544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71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768411" y="1191305"/>
        <a:ext cx="28765" cy="5758"/>
      </dsp:txXfrm>
    </dsp:sp>
    <dsp:sp modelId="{EC8EC6F9-BEF7-400B-939C-AD19AB9EA073}">
      <dsp:nvSpPr>
        <dsp:cNvPr id="0" name=""/>
        <dsp:cNvSpPr/>
      </dsp:nvSpPr>
      <dsp:spPr>
        <a:xfrm>
          <a:off x="10881" y="443778"/>
          <a:ext cx="2501356" cy="1500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569" tIns="128657" rIns="122569" bIns="128657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1)   </a:t>
          </a:r>
          <a:r>
            <a:rPr lang="it-IT" sz="1400" kern="1200" dirty="0"/>
            <a:t>Zootecnia :</a:t>
          </a:r>
          <a:endParaRPr lang="es-AR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i="1" kern="1200" dirty="0"/>
            <a:t>Primo livello: Pagamento per la riduzione dell’antimicrobico resistenza e il benessere animale (riduzione dell’uso di medicinali in zootecnia)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i="1" kern="1200" dirty="0"/>
            <a:t>Secondo livello: pascolamento e allevamento semibrado (solo per bovini e suini)</a:t>
          </a:r>
        </a:p>
      </dsp:txBody>
      <dsp:txXfrm>
        <a:off x="10881" y="443778"/>
        <a:ext cx="2501356" cy="1500813"/>
      </dsp:txXfrm>
    </dsp:sp>
    <dsp:sp modelId="{CEC89A16-E051-45D6-A146-C1AA2FE8160F}">
      <dsp:nvSpPr>
        <dsp:cNvPr id="0" name=""/>
        <dsp:cNvSpPr/>
      </dsp:nvSpPr>
      <dsp:spPr>
        <a:xfrm>
          <a:off x="5587106" y="1148465"/>
          <a:ext cx="5218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874" y="45720"/>
              </a:lnTo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834231" y="1191305"/>
        <a:ext cx="27623" cy="5758"/>
      </dsp:txXfrm>
    </dsp:sp>
    <dsp:sp modelId="{661AAD5A-4A0F-478B-A1C6-00013F58697A}">
      <dsp:nvSpPr>
        <dsp:cNvPr id="0" name=""/>
        <dsp:cNvSpPr/>
      </dsp:nvSpPr>
      <dsp:spPr>
        <a:xfrm>
          <a:off x="3087549" y="443778"/>
          <a:ext cx="2501356" cy="1500813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569" tIns="128657" rIns="122569" bIns="1286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2)  Inerbimento delle colture arboree</a:t>
          </a:r>
        </a:p>
      </dsp:txBody>
      <dsp:txXfrm>
        <a:off x="3087549" y="443778"/>
        <a:ext cx="2501356" cy="1500813"/>
      </dsp:txXfrm>
    </dsp:sp>
    <dsp:sp modelId="{F2162800-2A6C-4C03-A443-5B6D6627D02F}">
      <dsp:nvSpPr>
        <dsp:cNvPr id="0" name=""/>
        <dsp:cNvSpPr/>
      </dsp:nvSpPr>
      <dsp:spPr>
        <a:xfrm>
          <a:off x="1261559" y="1942792"/>
          <a:ext cx="6130499" cy="544711"/>
        </a:xfrm>
        <a:custGeom>
          <a:avLst/>
          <a:gdLst/>
          <a:ahLst/>
          <a:cxnLst/>
          <a:rect l="0" t="0" r="0" b="0"/>
          <a:pathLst>
            <a:path>
              <a:moveTo>
                <a:pt x="6130499" y="0"/>
              </a:moveTo>
              <a:lnTo>
                <a:pt x="6130499" y="289455"/>
              </a:lnTo>
              <a:lnTo>
                <a:pt x="0" y="289455"/>
              </a:lnTo>
              <a:lnTo>
                <a:pt x="0" y="544711"/>
              </a:lnTo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4172873" y="2212268"/>
        <a:ext cx="307871" cy="5758"/>
      </dsp:txXfrm>
    </dsp:sp>
    <dsp:sp modelId="{4D373A1E-DB98-42A6-9E3B-FF107635693B}">
      <dsp:nvSpPr>
        <dsp:cNvPr id="0" name=""/>
        <dsp:cNvSpPr/>
      </dsp:nvSpPr>
      <dsp:spPr>
        <a:xfrm>
          <a:off x="6141380" y="443778"/>
          <a:ext cx="2501356" cy="150081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569" tIns="128657" rIns="122569" bIns="1286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3) Salvaguardia degli oliveti di particolare valore storico e paesaggistico</a:t>
          </a:r>
        </a:p>
      </dsp:txBody>
      <dsp:txXfrm>
        <a:off x="6141380" y="443778"/>
        <a:ext cx="2501356" cy="1500813"/>
      </dsp:txXfrm>
    </dsp:sp>
    <dsp:sp modelId="{48DDB83C-C160-4C22-BCEB-A327492C081A}">
      <dsp:nvSpPr>
        <dsp:cNvPr id="0" name=""/>
        <dsp:cNvSpPr/>
      </dsp:nvSpPr>
      <dsp:spPr>
        <a:xfrm>
          <a:off x="2510437" y="3224590"/>
          <a:ext cx="544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4711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768411" y="3267431"/>
        <a:ext cx="28765" cy="5758"/>
      </dsp:txXfrm>
    </dsp:sp>
    <dsp:sp modelId="{67E1F689-AFBD-456E-9251-4E57E7D5996F}">
      <dsp:nvSpPr>
        <dsp:cNvPr id="0" name=""/>
        <dsp:cNvSpPr/>
      </dsp:nvSpPr>
      <dsp:spPr>
        <a:xfrm>
          <a:off x="10881" y="2519903"/>
          <a:ext cx="2501356" cy="1500813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569" tIns="128657" rIns="122569" bIns="1286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4)  Sistemi foraggeri estensivi</a:t>
          </a:r>
        </a:p>
      </dsp:txBody>
      <dsp:txXfrm>
        <a:off x="10881" y="2519903"/>
        <a:ext cx="2501356" cy="1500813"/>
      </dsp:txXfrm>
    </dsp:sp>
    <dsp:sp modelId="{B968A351-67D4-4C7A-894A-9D09CD1059A9}">
      <dsp:nvSpPr>
        <dsp:cNvPr id="0" name=""/>
        <dsp:cNvSpPr/>
      </dsp:nvSpPr>
      <dsp:spPr>
        <a:xfrm>
          <a:off x="3087549" y="2519903"/>
          <a:ext cx="2501356" cy="150081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569" tIns="128657" rIns="122569" bIns="1286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5) Misure specifiche per gli impollinatori (coltivazione di piante mellifere sulle superfici a seminativo o colture arboree)</a:t>
          </a:r>
        </a:p>
      </dsp:txBody>
      <dsp:txXfrm>
        <a:off x="3087549" y="2519903"/>
        <a:ext cx="2501356" cy="1500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7BD44-F1A1-4655-BF65-8D3023F12112}">
      <dsp:nvSpPr>
        <dsp:cNvPr id="0" name=""/>
        <dsp:cNvSpPr/>
      </dsp:nvSpPr>
      <dsp:spPr>
        <a:xfrm>
          <a:off x="0" y="28344"/>
          <a:ext cx="6724203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Nell’ambito del secondo pilastro, dedicato allo sviluppo rurale, sono stati assegnati all’Italia 6,7 miliardi di Euro (FEASR). </a:t>
          </a:r>
          <a:endParaRPr lang="es-AR" sz="2000" kern="1200" dirty="0"/>
        </a:p>
      </dsp:txBody>
      <dsp:txXfrm>
        <a:off x="54616" y="82960"/>
        <a:ext cx="6614971" cy="1009580"/>
      </dsp:txXfrm>
    </dsp:sp>
    <dsp:sp modelId="{1BDB7D7F-C896-49C8-9EAC-56E2E07032DE}">
      <dsp:nvSpPr>
        <dsp:cNvPr id="0" name=""/>
        <dsp:cNvSpPr/>
      </dsp:nvSpPr>
      <dsp:spPr>
        <a:xfrm>
          <a:off x="0" y="1204756"/>
          <a:ext cx="6724203" cy="1118812"/>
        </a:xfrm>
        <a:prstGeom prst="roundRect">
          <a:avLst/>
        </a:prstGeom>
        <a:solidFill>
          <a:srgbClr val="2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Ulteriori risorse, pari a 500 milioni di euro, sono state trasferite dal FEAGA al FEASR.</a:t>
          </a:r>
          <a:endParaRPr lang="it-IT" sz="2000" kern="1200" dirty="0"/>
        </a:p>
      </dsp:txBody>
      <dsp:txXfrm>
        <a:off x="54616" y="1259372"/>
        <a:ext cx="6614971" cy="1009580"/>
      </dsp:txXfrm>
    </dsp:sp>
    <dsp:sp modelId="{DC80CB75-39E3-49B8-94C3-4DFC7629DF4E}">
      <dsp:nvSpPr>
        <dsp:cNvPr id="0" name=""/>
        <dsp:cNvSpPr/>
      </dsp:nvSpPr>
      <dsp:spPr>
        <a:xfrm>
          <a:off x="0" y="2381169"/>
          <a:ext cx="6724203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Il totale di risorse a disposizione dello sviluppo rurale è pari, quindi, a 7,2 miliardi di FEASR, con una quota pubblica totale di 16,1 miliardi di Euro.</a:t>
          </a:r>
        </a:p>
      </dsp:txBody>
      <dsp:txXfrm>
        <a:off x="54616" y="2435785"/>
        <a:ext cx="6614971" cy="1009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A9D9D-421D-43E5-981D-46BF14C85648}">
      <dsp:nvSpPr>
        <dsp:cNvPr id="0" name=""/>
        <dsp:cNvSpPr/>
      </dsp:nvSpPr>
      <dsp:spPr>
        <a:xfrm>
          <a:off x="394376" y="2145"/>
          <a:ext cx="2947178" cy="1768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Il </a:t>
          </a:r>
          <a:r>
            <a:rPr lang="it-IT" sz="2200" kern="1200" dirty="0" err="1"/>
            <a:t>MiPAAF</a:t>
          </a:r>
          <a:r>
            <a:rPr lang="it-IT" sz="2200" kern="1200" dirty="0"/>
            <a:t> e le Regioni hanno raggiunto un’intesa sul riparto dei fondi. </a:t>
          </a:r>
          <a:endParaRPr lang="es-AR" sz="2200" kern="1200" dirty="0"/>
        </a:p>
      </dsp:txBody>
      <dsp:txXfrm>
        <a:off x="394376" y="2145"/>
        <a:ext cx="2947178" cy="1768306"/>
      </dsp:txXfrm>
    </dsp:sp>
    <dsp:sp modelId="{64414106-051E-4FAC-9536-79A302BF7472}">
      <dsp:nvSpPr>
        <dsp:cNvPr id="0" name=""/>
        <dsp:cNvSpPr/>
      </dsp:nvSpPr>
      <dsp:spPr>
        <a:xfrm>
          <a:off x="3636272" y="2145"/>
          <a:ext cx="2947178" cy="1768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Alla Calabria vanno, per l’intero periodo 2023-2027, 394,5 milioni di Euro di FEASR.</a:t>
          </a:r>
          <a:endParaRPr lang="es-AR" sz="2200" kern="1200" dirty="0"/>
        </a:p>
      </dsp:txBody>
      <dsp:txXfrm>
        <a:off x="3636272" y="2145"/>
        <a:ext cx="2947178" cy="1768306"/>
      </dsp:txXfrm>
    </dsp:sp>
    <dsp:sp modelId="{C32FBA7C-3202-4EB5-9F4C-1762C083D6B9}">
      <dsp:nvSpPr>
        <dsp:cNvPr id="0" name=""/>
        <dsp:cNvSpPr/>
      </dsp:nvSpPr>
      <dsp:spPr>
        <a:xfrm>
          <a:off x="394376" y="2065170"/>
          <a:ext cx="2947178" cy="1768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 questi si aggiungono 270,7 milioni di Euro di quota Stato e 116 milioni di Euro di quota regionale.</a:t>
          </a:r>
          <a:endParaRPr lang="es-AR" sz="2200" kern="1200" dirty="0"/>
        </a:p>
      </dsp:txBody>
      <dsp:txXfrm>
        <a:off x="394376" y="2065170"/>
        <a:ext cx="2947178" cy="1768306"/>
      </dsp:txXfrm>
    </dsp:sp>
    <dsp:sp modelId="{13F7FCCA-F6D1-4AB3-AF6B-3DC4BF537625}">
      <dsp:nvSpPr>
        <dsp:cNvPr id="0" name=""/>
        <dsp:cNvSpPr/>
      </dsp:nvSpPr>
      <dsp:spPr>
        <a:xfrm>
          <a:off x="3636272" y="2065170"/>
          <a:ext cx="2947178" cy="1768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Il totale delle risorse pubbliche per lo sviluppo rurale 2023-2027 è pari a 781,2 milioni di Euro.</a:t>
          </a:r>
          <a:endParaRPr lang="es-AR" sz="2200" kern="1200"/>
        </a:p>
      </dsp:txBody>
      <dsp:txXfrm>
        <a:off x="3636272" y="2065170"/>
        <a:ext cx="2947178" cy="1768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08B08-4EDB-4B3C-B9BA-67D90F298DB9}">
      <dsp:nvSpPr>
        <dsp:cNvPr id="0" name=""/>
        <dsp:cNvSpPr/>
      </dsp:nvSpPr>
      <dsp:spPr>
        <a:xfrm>
          <a:off x="0" y="0"/>
          <a:ext cx="6229766" cy="7445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Tx/>
            <a:buNone/>
          </a:pPr>
          <a:r>
            <a:rPr lang="it-IT" sz="1600" b="1" kern="1200" dirty="0"/>
            <a:t>37</a:t>
          </a:r>
          <a:r>
            <a:rPr lang="it-IT" sz="1600" kern="1200" dirty="0"/>
            <a:t> interventi agro-climatico-ambientali e basati sulla superficie o capo (inclusi l’agricoltura biologica, il benessere animale e le indennità compensative)</a:t>
          </a:r>
          <a:endParaRPr lang="es-AR" sz="1600" kern="1200" dirty="0"/>
        </a:p>
      </dsp:txBody>
      <dsp:txXfrm>
        <a:off x="21807" y="21807"/>
        <a:ext cx="5363410" cy="700948"/>
      </dsp:txXfrm>
    </dsp:sp>
    <dsp:sp modelId="{60D0AEDA-1E05-45F7-B8F7-D7EE85D3C72A}">
      <dsp:nvSpPr>
        <dsp:cNvPr id="0" name=""/>
        <dsp:cNvSpPr/>
      </dsp:nvSpPr>
      <dsp:spPr>
        <a:xfrm>
          <a:off x="521742" y="879937"/>
          <a:ext cx="6229766" cy="744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19 </a:t>
          </a:r>
          <a:r>
            <a:rPr lang="it-IT" sz="1600" kern="1200" dirty="0"/>
            <a:t>interventi di investimento per le aziende agricole ed agroalimentari, le foreste e le aree rurali, compreso l’avviamento di nuove imprese</a:t>
          </a:r>
        </a:p>
      </dsp:txBody>
      <dsp:txXfrm>
        <a:off x="543549" y="901744"/>
        <a:ext cx="5180443" cy="700948"/>
      </dsp:txXfrm>
    </dsp:sp>
    <dsp:sp modelId="{0FD568A2-A910-4A96-8642-B5048775113B}">
      <dsp:nvSpPr>
        <dsp:cNvPr id="0" name=""/>
        <dsp:cNvSpPr/>
      </dsp:nvSpPr>
      <dsp:spPr>
        <a:xfrm>
          <a:off x="1035698" y="1759875"/>
          <a:ext cx="6229766" cy="7445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4</a:t>
          </a:r>
          <a:r>
            <a:rPr lang="it-IT" sz="1600" kern="1200" dirty="0"/>
            <a:t> interventi di gestione del rischio (a gestione nazionale)</a:t>
          </a:r>
        </a:p>
      </dsp:txBody>
      <dsp:txXfrm>
        <a:off x="1057505" y="1781682"/>
        <a:ext cx="5188230" cy="700948"/>
      </dsp:txXfrm>
    </dsp:sp>
    <dsp:sp modelId="{8CD281F0-1442-4EAE-B023-A751C728A03E}">
      <dsp:nvSpPr>
        <dsp:cNvPr id="0" name=""/>
        <dsp:cNvSpPr/>
      </dsp:nvSpPr>
      <dsp:spPr>
        <a:xfrm>
          <a:off x="1557441" y="2639813"/>
          <a:ext cx="6229766" cy="7445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16</a:t>
          </a:r>
          <a:r>
            <a:rPr lang="it-IT" sz="1600" kern="1200" dirty="0"/>
            <a:t> interventi di cooperazione (compresi il Leader e la promozione) e di innovazione e trasferimento delle conoscenze (cd. AKIS)</a:t>
          </a:r>
        </a:p>
      </dsp:txBody>
      <dsp:txXfrm>
        <a:off x="1579248" y="2661620"/>
        <a:ext cx="5180443" cy="700948"/>
      </dsp:txXfrm>
    </dsp:sp>
    <dsp:sp modelId="{DC43E86C-DE7A-4C8D-B266-660C34229DE8}">
      <dsp:nvSpPr>
        <dsp:cNvPr id="0" name=""/>
        <dsp:cNvSpPr/>
      </dsp:nvSpPr>
      <dsp:spPr>
        <a:xfrm>
          <a:off x="5745800" y="570267"/>
          <a:ext cx="483965" cy="483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200" kern="1200"/>
        </a:p>
      </dsp:txBody>
      <dsp:txXfrm>
        <a:off x="5854692" y="570267"/>
        <a:ext cx="266181" cy="364184"/>
      </dsp:txXfrm>
    </dsp:sp>
    <dsp:sp modelId="{BFE9694B-CE77-4D1C-AFFC-1D2707F88D3D}">
      <dsp:nvSpPr>
        <dsp:cNvPr id="0" name=""/>
        <dsp:cNvSpPr/>
      </dsp:nvSpPr>
      <dsp:spPr>
        <a:xfrm>
          <a:off x="6267543" y="1450205"/>
          <a:ext cx="483965" cy="483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200" kern="1200"/>
        </a:p>
      </dsp:txBody>
      <dsp:txXfrm>
        <a:off x="6376435" y="1450205"/>
        <a:ext cx="266181" cy="364184"/>
      </dsp:txXfrm>
    </dsp:sp>
    <dsp:sp modelId="{5CE44AEE-0773-4450-AD1C-825510AC4411}">
      <dsp:nvSpPr>
        <dsp:cNvPr id="0" name=""/>
        <dsp:cNvSpPr/>
      </dsp:nvSpPr>
      <dsp:spPr>
        <a:xfrm>
          <a:off x="6781499" y="2330142"/>
          <a:ext cx="483965" cy="483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200" kern="1200"/>
        </a:p>
      </dsp:txBody>
      <dsp:txXfrm>
        <a:off x="6890391" y="2330142"/>
        <a:ext cx="266181" cy="364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49F0E-6A94-4312-8F95-AF6A5433A5CA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8315-01C4-4C53-99DE-A570FA5B2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04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09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34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66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62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4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6203-167F-48A3-9AFD-785D7ADF9AC1}" type="datetime1">
              <a:rPr lang="it-IT" smtClean="0"/>
              <a:t>28/06/2022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9586-4F83-4F3D-9C4B-CE67A3EDFAED}" type="datetime1">
              <a:rPr lang="it-IT" smtClean="0"/>
              <a:t>28/06/2022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743E-B039-419B-ADF1-45D3F592F609}" type="datetime1">
              <a:rPr lang="it-IT" smtClean="0"/>
              <a:t>28/06/2022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DB55-F2F2-4571-9E67-0203BF4B6781}" type="datetime1">
              <a:rPr lang="it-IT" smtClean="0"/>
              <a:t>28/06/2022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F31-128C-4EB6-A6F9-8E43B8475274}" type="datetime1">
              <a:rPr lang="it-IT" smtClean="0"/>
              <a:t>28/06/2022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25F3-E524-450F-9D55-A2808F552AED}" type="datetime1">
              <a:rPr lang="it-IT" smtClean="0"/>
              <a:t>28/06/2022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A7C4-1059-4D6A-BD21-A1119919DCE0}" type="datetime1">
              <a:rPr lang="it-IT" smtClean="0"/>
              <a:t>28/06/2022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E6D-1D34-4902-BBF1-8209164443BA}" type="datetime1">
              <a:rPr lang="it-IT" smtClean="0"/>
              <a:t>28/06/2022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17B-B0A1-49B1-9D26-A2EAE9D64017}" type="datetime1">
              <a:rPr lang="it-IT" smtClean="0"/>
              <a:t>28/06/2022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5FF9-9B2B-47F0-B8F7-6E6E4749AC9D}" type="datetime1">
              <a:rPr lang="it-IT" smtClean="0"/>
              <a:t>28/06/2022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0599-401E-4C9B-9CC9-76B453B31763}" type="datetime1">
              <a:rPr lang="it-IT" smtClean="0"/>
              <a:t>28/06/2022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D308-CAE4-4F04-923A-0BCC90F3CD54}" type="datetime1">
              <a:rPr lang="it-IT" smtClean="0"/>
              <a:t>28/06/2022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826634" y="3789040"/>
            <a:ext cx="5167059" cy="7807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«Informativa sullo stato dei lavori per la programmazione 2023-2027»        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32780" y="4819736"/>
            <a:ext cx="4248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Tavolo Tecnico Partenariale</a:t>
            </a:r>
          </a:p>
          <a:p>
            <a:pPr algn="ctr"/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giugno 2022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Cittadella regionale «Jole Santelli»- Germaneto (</a:t>
            </a:r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00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PERCORSO DELLA PAC 2023-2027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72768655"/>
              </p:ext>
            </p:extLst>
          </p:nvPr>
        </p:nvGraphicFramePr>
        <p:xfrm>
          <a:off x="755576" y="1772816"/>
          <a:ext cx="727280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994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2437534245"/>
              </p:ext>
            </p:extLst>
          </p:nvPr>
        </p:nvGraphicFramePr>
        <p:xfrm>
          <a:off x="1583160" y="1443526"/>
          <a:ext cx="7560840" cy="466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6F1A8AD-4834-C4D3-1296-395D74CFF95F}"/>
              </a:ext>
            </a:extLst>
          </p:cNvPr>
          <p:cNvSpPr txBox="1"/>
          <p:nvPr/>
        </p:nvSpPr>
        <p:spPr>
          <a:xfrm>
            <a:off x="0" y="404664"/>
            <a:ext cx="91399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NOVITÀ DEL </a:t>
            </a:r>
          </a:p>
          <a:p>
            <a:pPr lvl="0"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STRATEGICO DELLA PAC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57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PILASTRO</a:t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300" i="1" u="sng" dirty="0">
                <a:solidFill>
                  <a:schemeClr val="accent1"/>
                </a:solidFill>
              </a:rPr>
              <a:t>Fondi disponibili ed interventi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C547878-6940-103C-DFE1-7E477C410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125019"/>
              </p:ext>
            </p:extLst>
          </p:nvPr>
        </p:nvGraphicFramePr>
        <p:xfrm>
          <a:off x="467544" y="1890651"/>
          <a:ext cx="8219256" cy="209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36716C3-48DE-1FD9-04DB-C829665B0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629331"/>
              </p:ext>
            </p:extLst>
          </p:nvPr>
        </p:nvGraphicFramePr>
        <p:xfrm>
          <a:off x="467544" y="2060848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8150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PILASTRO</a:t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i="1" u="sng" dirty="0">
                <a:solidFill>
                  <a:schemeClr val="accent1"/>
                </a:solidFill>
              </a:rPr>
              <a:t>Fondi disponibili e interventi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000" b="1" dirty="0">
                <a:solidFill>
                  <a:schemeClr val="accent1"/>
                </a:solidFill>
              </a:rPr>
              <a:t>ECO-SCHEMI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sz="2800" dirty="0">
                <a:solidFill>
                  <a:schemeClr val="accent1"/>
                </a:solidFill>
              </a:rPr>
              <a:t>(adesione volontaria)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3C9521B-D4EA-30FB-B1FF-09AD9B293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123146"/>
              </p:ext>
            </p:extLst>
          </p:nvPr>
        </p:nvGraphicFramePr>
        <p:xfrm>
          <a:off x="323528" y="1916832"/>
          <a:ext cx="86764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000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PILASTRO</a:t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i="1" u="sng" dirty="0">
                <a:solidFill>
                  <a:schemeClr val="accent1"/>
                </a:solidFill>
              </a:rPr>
              <a:t>L’intesa sul riparto dei fondi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17" name="Marcador de contenido 6">
            <a:extLst>
              <a:ext uri="{FF2B5EF4-FFF2-40B4-BE49-F238E27FC236}">
                <a16:creationId xmlns:a16="http://schemas.microsoft.com/office/drawing/2014/main" id="{03BCBDC7-46B9-7FA4-584D-52B8AAE97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035886"/>
              </p:ext>
            </p:extLst>
          </p:nvPr>
        </p:nvGraphicFramePr>
        <p:xfrm>
          <a:off x="1043608" y="1988841"/>
          <a:ext cx="6724203" cy="352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267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PILASTRO</a:t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i="1" u="sng" dirty="0">
                <a:solidFill>
                  <a:schemeClr val="accent1"/>
                </a:solidFill>
              </a:rPr>
              <a:t>L’intesa sul riparto dei fondi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E7C457D-E689-60F3-40F0-EBEAEBF2D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413489"/>
              </p:ext>
            </p:extLst>
          </p:nvPr>
        </p:nvGraphicFramePr>
        <p:xfrm>
          <a:off x="1115616" y="2060848"/>
          <a:ext cx="6977828" cy="383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28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PILASTRO</a:t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i="1" u="sng" dirty="0">
                <a:solidFill>
                  <a:schemeClr val="accent1"/>
                </a:solidFill>
              </a:rPr>
              <a:t>Gli interventi di sviluppo rurale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11648" y="2060848"/>
            <a:ext cx="8496944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Il Piano Strategico della PAC contiene </a:t>
            </a:r>
            <a:r>
              <a:rPr lang="it-IT" sz="2200" dirty="0">
                <a:solidFill>
                  <a:schemeClr val="tx2"/>
                </a:solidFill>
              </a:rPr>
              <a:t>76 interventi di </a:t>
            </a:r>
            <a:r>
              <a:rPr lang="it-IT" sz="2200" dirty="0">
                <a:solidFill>
                  <a:schemeClr val="accent1"/>
                </a:solidFill>
              </a:rPr>
              <a:t>sviluppo rurale</a:t>
            </a:r>
            <a:r>
              <a:rPr lang="it-IT" sz="2200" dirty="0"/>
              <a:t>: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28B6B6F5-9785-8286-6BBB-E243BC61C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522400"/>
              </p:ext>
            </p:extLst>
          </p:nvPr>
        </p:nvGraphicFramePr>
        <p:xfrm>
          <a:off x="606388" y="2613393"/>
          <a:ext cx="77872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298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692</Words>
  <Application>Microsoft Office PowerPoint</Application>
  <PresentationFormat>Presentazione su schermo (4:3)</PresentationFormat>
  <Paragraphs>76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Tema di Office</vt:lpstr>
      <vt:lpstr>Presentazione standard di PowerPoint</vt:lpstr>
      <vt:lpstr>IL PERCORSO DELLA PAC 2023-2027</vt:lpstr>
      <vt:lpstr>Presentazione standard di PowerPoint</vt:lpstr>
      <vt:lpstr>PRIMO PILASTRO Fondi disponibili ed interventi</vt:lpstr>
      <vt:lpstr>PRIMO PILASTRO Fondi disponibili e interventi </vt:lpstr>
      <vt:lpstr>SECONDO PILASTRO L’intesa sul riparto dei fondi</vt:lpstr>
      <vt:lpstr>SECONDO PILASTRO L’intesa sul riparto dei fondi</vt:lpstr>
      <vt:lpstr>SECONDO PILASTRO Gli interventi di sviluppo rurale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hp15</dc:creator>
  <cp:lastModifiedBy>Giosella Statti</cp:lastModifiedBy>
  <cp:revision>140</cp:revision>
  <dcterms:created xsi:type="dcterms:W3CDTF">2017-01-16T10:55:56Z</dcterms:created>
  <dcterms:modified xsi:type="dcterms:W3CDTF">2022-06-28T07:10:28Z</dcterms:modified>
</cp:coreProperties>
</file>