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8" r:id="rId3"/>
    <p:sldId id="319" r:id="rId4"/>
    <p:sldId id="328" r:id="rId5"/>
    <p:sldId id="286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CCFF"/>
    <a:srgbClr val="2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06" autoAdjust="0"/>
    <p:restoredTop sz="94291" autoAdjust="0"/>
  </p:normalViewPr>
  <p:slideViewPr>
    <p:cSldViewPr>
      <p:cViewPr varScale="1">
        <p:scale>
          <a:sx n="68" d="100"/>
          <a:sy n="68" d="100"/>
        </p:scale>
        <p:origin x="9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49F0E-6A94-4312-8F95-AF6A5433A5CA}" type="datetimeFigureOut">
              <a:rPr lang="it-IT" smtClean="0"/>
              <a:t>25/07/2022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18315-01C4-4C53-99DE-A570FA5B2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09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77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122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80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183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54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080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529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05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56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6203-167F-48A3-9AFD-785D7ADF9AC1}" type="datetime1">
              <a:rPr lang="it-IT" smtClean="0"/>
              <a:t>25/07/2022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9586-4F83-4F3D-9C4B-CE67A3EDFAED}" type="datetime1">
              <a:rPr lang="it-IT" smtClean="0"/>
              <a:t>25/07/2022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743E-B039-419B-ADF1-45D3F592F609}" type="datetime1">
              <a:rPr lang="it-IT" smtClean="0"/>
              <a:t>25/07/2022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DB55-F2F2-4571-9E67-0203BF4B6781}" type="datetime1">
              <a:rPr lang="it-IT" smtClean="0"/>
              <a:t>25/07/2022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CF31-128C-4EB6-A6F9-8E43B8475274}" type="datetime1">
              <a:rPr lang="it-IT" smtClean="0"/>
              <a:t>25/07/2022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25F3-E524-450F-9D55-A2808F552AED}" type="datetime1">
              <a:rPr lang="it-IT" smtClean="0"/>
              <a:t>25/07/2022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A7C4-1059-4D6A-BD21-A1119919DCE0}" type="datetime1">
              <a:rPr lang="it-IT" smtClean="0"/>
              <a:t>25/07/2022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3E6D-1D34-4902-BBF1-8209164443BA}" type="datetime1">
              <a:rPr lang="it-IT" smtClean="0"/>
              <a:t>25/07/2022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B17B-B0A1-49B1-9D26-A2EAE9D64017}" type="datetime1">
              <a:rPr lang="it-IT" smtClean="0"/>
              <a:t>25/07/2022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5FF9-9B2B-47F0-B8F7-6E6E4749AC9D}" type="datetime1">
              <a:rPr lang="it-IT" smtClean="0"/>
              <a:t>25/07/2022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0599-401E-4C9B-9CC9-76B453B31763}" type="datetime1">
              <a:rPr lang="it-IT" smtClean="0"/>
              <a:t>25/07/2022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8D308-CAE4-4F04-923A-0BCC90F3CD54}" type="datetime1">
              <a:rPr lang="it-IT" smtClean="0"/>
              <a:t>25/07/2022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584575" y="3645024"/>
            <a:ext cx="3078827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Sintesi delle proposte relative al piano finanziario</a:t>
            </a:r>
          </a:p>
          <a:p>
            <a:pPr algn="ctr"/>
            <a:endParaRPr lang="it-IT" sz="2000" b="1" dirty="0">
              <a:solidFill>
                <a:srgbClr val="C00000"/>
              </a:solidFill>
            </a:endParaRPr>
          </a:p>
          <a:p>
            <a:pPr algn="ctr"/>
            <a:r>
              <a:rPr lang="it-IT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 B</a:t>
            </a:r>
          </a:p>
          <a:p>
            <a:pPr algn="ctr"/>
            <a:r>
              <a:rPr lang="it-IT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(ring </a:t>
            </a:r>
            <a:r>
              <a:rPr lang="it-IT" sz="1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fencing</a:t>
            </a:r>
            <a:r>
              <a:rPr lang="it-IT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ambientale 48%)</a:t>
            </a:r>
            <a:endParaRPr lang="it-IT" sz="14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007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780473"/>
              </p:ext>
            </p:extLst>
          </p:nvPr>
        </p:nvGraphicFramePr>
        <p:xfrm>
          <a:off x="0" y="1052736"/>
          <a:ext cx="9143998" cy="5246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908">
                  <a:extLst>
                    <a:ext uri="{9D8B030D-6E8A-4147-A177-3AD203B41FA5}">
                      <a16:colId xmlns:a16="http://schemas.microsoft.com/office/drawing/2014/main" val="2197800636"/>
                    </a:ext>
                  </a:extLst>
                </a:gridCol>
                <a:gridCol w="1348721">
                  <a:extLst>
                    <a:ext uri="{9D8B030D-6E8A-4147-A177-3AD203B41FA5}">
                      <a16:colId xmlns:a16="http://schemas.microsoft.com/office/drawing/2014/main" val="4224887896"/>
                    </a:ext>
                  </a:extLst>
                </a:gridCol>
                <a:gridCol w="1000930">
                  <a:extLst>
                    <a:ext uri="{9D8B030D-6E8A-4147-A177-3AD203B41FA5}">
                      <a16:colId xmlns:a16="http://schemas.microsoft.com/office/drawing/2014/main" val="2195503791"/>
                    </a:ext>
                  </a:extLst>
                </a:gridCol>
                <a:gridCol w="1000930">
                  <a:extLst>
                    <a:ext uri="{9D8B030D-6E8A-4147-A177-3AD203B41FA5}">
                      <a16:colId xmlns:a16="http://schemas.microsoft.com/office/drawing/2014/main" val="709379589"/>
                    </a:ext>
                  </a:extLst>
                </a:gridCol>
                <a:gridCol w="1143920">
                  <a:extLst>
                    <a:ext uri="{9D8B030D-6E8A-4147-A177-3AD203B41FA5}">
                      <a16:colId xmlns:a16="http://schemas.microsoft.com/office/drawing/2014/main" val="4053763615"/>
                    </a:ext>
                  </a:extLst>
                </a:gridCol>
                <a:gridCol w="1286910">
                  <a:extLst>
                    <a:ext uri="{9D8B030D-6E8A-4147-A177-3AD203B41FA5}">
                      <a16:colId xmlns:a16="http://schemas.microsoft.com/office/drawing/2014/main" val="610634291"/>
                    </a:ext>
                  </a:extLst>
                </a:gridCol>
                <a:gridCol w="1000930">
                  <a:extLst>
                    <a:ext uri="{9D8B030D-6E8A-4147-A177-3AD203B41FA5}">
                      <a16:colId xmlns:a16="http://schemas.microsoft.com/office/drawing/2014/main" val="201686654"/>
                    </a:ext>
                  </a:extLst>
                </a:gridCol>
                <a:gridCol w="1000930">
                  <a:extLst>
                    <a:ext uri="{9D8B030D-6E8A-4147-A177-3AD203B41FA5}">
                      <a16:colId xmlns:a16="http://schemas.microsoft.com/office/drawing/2014/main" val="4015128496"/>
                    </a:ext>
                  </a:extLst>
                </a:gridCol>
                <a:gridCol w="1029819">
                  <a:extLst>
                    <a:ext uri="{9D8B030D-6E8A-4147-A177-3AD203B41FA5}">
                      <a16:colId xmlns:a16="http://schemas.microsoft.com/office/drawing/2014/main" val="615962966"/>
                    </a:ext>
                  </a:extLst>
                </a:gridCol>
              </a:tblGrid>
              <a:tr h="75836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B</a:t>
                      </a:r>
                    </a:p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(ringfencing ambientale: 48%)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Regione</a:t>
                      </a:r>
                    </a:p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FCPA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Coldiretti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Confagricoltura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Confcooperative</a:t>
                      </a:r>
                      <a:br>
                        <a:rPr lang="it-IT" sz="1400" b="1" u="none" strike="noStrike" dirty="0">
                          <a:effectLst/>
                        </a:rPr>
                      </a:br>
                      <a:r>
                        <a:rPr lang="it-IT" sz="1400" b="1" u="none" strike="noStrike" dirty="0">
                          <a:effectLst/>
                        </a:rPr>
                        <a:t>FEDAGRI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UNSIC</a:t>
                      </a:r>
                    </a:p>
                    <a:p>
                      <a:pPr algn="ct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i="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Copagri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Proposta Sintesi Regione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20014"/>
                  </a:ext>
                </a:extLst>
              </a:tr>
              <a:tr h="8761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per la prevenzione ed il rispristino del potenziale produttivo agricolo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11.505.000 €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82283"/>
                  </a:ext>
                </a:extLst>
              </a:tr>
              <a:tr h="10928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in infrastrutture per l'agricoltura e per lo sviluppo socio-economico delle aree rurali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40.267.500 €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68334"/>
                  </a:ext>
                </a:extLst>
              </a:tr>
              <a:tr h="95542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in infrastrutture con finalità ambientali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13.455.000 €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1545"/>
                  </a:ext>
                </a:extLst>
              </a:tr>
              <a:tr h="91778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Impianto forestazione/imboschimento di terreni non agricoli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4.485.000 €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90720"/>
                  </a:ext>
                </a:extLst>
              </a:tr>
              <a:tr h="5839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non produttivi forestali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1.794.000 €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7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908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347316"/>
              </p:ext>
            </p:extLst>
          </p:nvPr>
        </p:nvGraphicFramePr>
        <p:xfrm>
          <a:off x="0" y="1124744"/>
          <a:ext cx="9144002" cy="5150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565">
                  <a:extLst>
                    <a:ext uri="{9D8B030D-6E8A-4147-A177-3AD203B41FA5}">
                      <a16:colId xmlns:a16="http://schemas.microsoft.com/office/drawing/2014/main" val="2197800636"/>
                    </a:ext>
                  </a:extLst>
                </a:gridCol>
                <a:gridCol w="1275902">
                  <a:extLst>
                    <a:ext uri="{9D8B030D-6E8A-4147-A177-3AD203B41FA5}">
                      <a16:colId xmlns:a16="http://schemas.microsoft.com/office/drawing/2014/main" val="4224887896"/>
                    </a:ext>
                  </a:extLst>
                </a:gridCol>
                <a:gridCol w="999893">
                  <a:extLst>
                    <a:ext uri="{9D8B030D-6E8A-4147-A177-3AD203B41FA5}">
                      <a16:colId xmlns:a16="http://schemas.microsoft.com/office/drawing/2014/main" val="2195503791"/>
                    </a:ext>
                  </a:extLst>
                </a:gridCol>
                <a:gridCol w="1071314">
                  <a:extLst>
                    <a:ext uri="{9D8B030D-6E8A-4147-A177-3AD203B41FA5}">
                      <a16:colId xmlns:a16="http://schemas.microsoft.com/office/drawing/2014/main" val="709379589"/>
                    </a:ext>
                  </a:extLst>
                </a:gridCol>
                <a:gridCol w="1181072">
                  <a:extLst>
                    <a:ext uri="{9D8B030D-6E8A-4147-A177-3AD203B41FA5}">
                      <a16:colId xmlns:a16="http://schemas.microsoft.com/office/drawing/2014/main" val="4053763615"/>
                    </a:ext>
                  </a:extLst>
                </a:gridCol>
                <a:gridCol w="1247240">
                  <a:extLst>
                    <a:ext uri="{9D8B030D-6E8A-4147-A177-3AD203B41FA5}">
                      <a16:colId xmlns:a16="http://schemas.microsoft.com/office/drawing/2014/main" val="610634291"/>
                    </a:ext>
                  </a:extLst>
                </a:gridCol>
                <a:gridCol w="999893">
                  <a:extLst>
                    <a:ext uri="{9D8B030D-6E8A-4147-A177-3AD203B41FA5}">
                      <a16:colId xmlns:a16="http://schemas.microsoft.com/office/drawing/2014/main" val="201686654"/>
                    </a:ext>
                  </a:extLst>
                </a:gridCol>
                <a:gridCol w="999893">
                  <a:extLst>
                    <a:ext uri="{9D8B030D-6E8A-4147-A177-3AD203B41FA5}">
                      <a16:colId xmlns:a16="http://schemas.microsoft.com/office/drawing/2014/main" val="4015128496"/>
                    </a:ext>
                  </a:extLst>
                </a:gridCol>
                <a:gridCol w="1038230">
                  <a:extLst>
                    <a:ext uri="{9D8B030D-6E8A-4147-A177-3AD203B41FA5}">
                      <a16:colId xmlns:a16="http://schemas.microsoft.com/office/drawing/2014/main" val="1028497646"/>
                    </a:ext>
                  </a:extLst>
                </a:gridCol>
              </a:tblGrid>
              <a:tr h="8636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B</a:t>
                      </a:r>
                    </a:p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(ringfencing ambientale: 48%)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Regione</a:t>
                      </a:r>
                    </a:p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FCPA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Coldiretti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Confagricoltura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Confcooperative</a:t>
                      </a:r>
                      <a:br>
                        <a:rPr lang="it-IT" sz="1400" b="1" u="none" strike="noStrike" dirty="0">
                          <a:effectLst/>
                        </a:rPr>
                      </a:br>
                      <a:r>
                        <a:rPr lang="it-IT" sz="1400" b="1" u="none" strike="noStrike" dirty="0">
                          <a:effectLst/>
                        </a:rPr>
                        <a:t>FEDAGRI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UNSIC</a:t>
                      </a:r>
                    </a:p>
                    <a:p>
                      <a:pPr algn="ct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i="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Copagri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Proposta Sintesi Regione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20014"/>
                  </a:ext>
                </a:extLst>
              </a:tr>
              <a:tr h="8664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prevenzione e ripristino danni foreste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82283"/>
                  </a:ext>
                </a:extLst>
              </a:tr>
              <a:tr h="116022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per la trasformazione e commercializzazione dei prodotti agricoli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46.020.000 €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68334"/>
                  </a:ext>
                </a:extLst>
              </a:tr>
              <a:tr h="77823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produttivi forestali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5.752.500 €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1545"/>
                  </a:ext>
                </a:extLst>
              </a:tr>
              <a:tr h="7790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Insediamento giovani agricoltori (</a:t>
                      </a:r>
                      <a:r>
                        <a:rPr lang="it-IT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a,b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44.350.000 €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40.250.000 €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40.267.500 €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90720"/>
                  </a:ext>
                </a:extLst>
              </a:tr>
              <a:tr h="66505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Avvio di nuove imprese connesse alla silvicoltura 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7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5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419552"/>
              </p:ext>
            </p:extLst>
          </p:nvPr>
        </p:nvGraphicFramePr>
        <p:xfrm>
          <a:off x="0" y="980728"/>
          <a:ext cx="9143998" cy="53353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282">
                  <a:extLst>
                    <a:ext uri="{9D8B030D-6E8A-4147-A177-3AD203B41FA5}">
                      <a16:colId xmlns:a16="http://schemas.microsoft.com/office/drawing/2014/main" val="2197800636"/>
                    </a:ext>
                  </a:extLst>
                </a:gridCol>
                <a:gridCol w="1872785">
                  <a:extLst>
                    <a:ext uri="{9D8B030D-6E8A-4147-A177-3AD203B41FA5}">
                      <a16:colId xmlns:a16="http://schemas.microsoft.com/office/drawing/2014/main" val="4224887896"/>
                    </a:ext>
                  </a:extLst>
                </a:gridCol>
                <a:gridCol w="997780">
                  <a:extLst>
                    <a:ext uri="{9D8B030D-6E8A-4147-A177-3AD203B41FA5}">
                      <a16:colId xmlns:a16="http://schemas.microsoft.com/office/drawing/2014/main" val="219550379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0937958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5376361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61063429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1686654"/>
                    </a:ext>
                  </a:extLst>
                </a:gridCol>
                <a:gridCol w="947501">
                  <a:extLst>
                    <a:ext uri="{9D8B030D-6E8A-4147-A177-3AD203B41FA5}">
                      <a16:colId xmlns:a16="http://schemas.microsoft.com/office/drawing/2014/main" val="4015128496"/>
                    </a:ext>
                  </a:extLst>
                </a:gridCol>
                <a:gridCol w="960202">
                  <a:extLst>
                    <a:ext uri="{9D8B030D-6E8A-4147-A177-3AD203B41FA5}">
                      <a16:colId xmlns:a16="http://schemas.microsoft.com/office/drawing/2014/main" val="743188849"/>
                    </a:ext>
                  </a:extLst>
                </a:gridCol>
              </a:tblGrid>
              <a:tr h="77819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B</a:t>
                      </a:r>
                    </a:p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(ringfencing ambientale: 48%)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Regione</a:t>
                      </a:r>
                    </a:p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FCPA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Coldiretti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u="none" strike="noStrike" dirty="0">
                          <a:effectLst/>
                        </a:rPr>
                        <a:t>Confagricoltura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u="none" strike="noStrike" dirty="0">
                          <a:effectLst/>
                        </a:rPr>
                        <a:t>Confcooperative</a:t>
                      </a:r>
                      <a:br>
                        <a:rPr lang="it-IT" sz="1300" b="1" u="none" strike="noStrike" dirty="0">
                          <a:effectLst/>
                        </a:rPr>
                      </a:br>
                      <a:r>
                        <a:rPr lang="it-IT" sz="1300" b="1" u="none" strike="noStrike" dirty="0">
                          <a:effectLst/>
                        </a:rPr>
                        <a:t>FEDAGRI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UNSIC</a:t>
                      </a:r>
                    </a:p>
                    <a:p>
                      <a:pPr algn="ct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i="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Copagri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Proposta Sintesi Regione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20014"/>
                  </a:ext>
                </a:extLst>
              </a:tr>
              <a:tr h="396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Start up non agricoli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1.039.562 €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82283"/>
                  </a:ext>
                </a:extLst>
              </a:tr>
              <a:tr h="525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Costituzione organizzazioni di produttori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2.301.000 €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68334"/>
                  </a:ext>
                </a:extLst>
              </a:tr>
              <a:tr h="525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Partecipazione regimi qualità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1.150.500 €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1545"/>
                  </a:ext>
                </a:extLst>
              </a:tr>
              <a:tr h="83559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Supporto preparatorio leader sostegno alla preparazione delle strategie di sviluppo rurale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367250"/>
                  </a:ext>
                </a:extLst>
              </a:tr>
              <a:tr h="525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Leader - attuazione strategie di sviluppo locale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47.867.164 €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47.867.164 €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47.867.164 €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47.867.164 €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47.867.164 €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47.867.164 €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47.867.164 €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00170"/>
                  </a:ext>
                </a:extLst>
              </a:tr>
              <a:tr h="62917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Sostegno ad azioni pilota e di collaudo dell’innovazione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3.451.500 €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90720"/>
                  </a:ext>
                </a:extLst>
              </a:tr>
              <a:tr h="104201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Cooperazione per azioni di supporto all'innovazione e servizi rivolti ai settori agricolo, forestale e agroalimentare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1.150.500 €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7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743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617192"/>
              </p:ext>
            </p:extLst>
          </p:nvPr>
        </p:nvGraphicFramePr>
        <p:xfrm>
          <a:off x="-19323" y="775730"/>
          <a:ext cx="9177391" cy="5509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500">
                  <a:extLst>
                    <a:ext uri="{9D8B030D-6E8A-4147-A177-3AD203B41FA5}">
                      <a16:colId xmlns:a16="http://schemas.microsoft.com/office/drawing/2014/main" val="2197800636"/>
                    </a:ext>
                  </a:extLst>
                </a:gridCol>
                <a:gridCol w="1662257">
                  <a:extLst>
                    <a:ext uri="{9D8B030D-6E8A-4147-A177-3AD203B41FA5}">
                      <a16:colId xmlns:a16="http://schemas.microsoft.com/office/drawing/2014/main" val="4224887896"/>
                    </a:ext>
                  </a:extLst>
                </a:gridCol>
                <a:gridCol w="999926">
                  <a:extLst>
                    <a:ext uri="{9D8B030D-6E8A-4147-A177-3AD203B41FA5}">
                      <a16:colId xmlns:a16="http://schemas.microsoft.com/office/drawing/2014/main" val="2195503791"/>
                    </a:ext>
                  </a:extLst>
                </a:gridCol>
                <a:gridCol w="928503">
                  <a:extLst>
                    <a:ext uri="{9D8B030D-6E8A-4147-A177-3AD203B41FA5}">
                      <a16:colId xmlns:a16="http://schemas.microsoft.com/office/drawing/2014/main" val="709379589"/>
                    </a:ext>
                  </a:extLst>
                </a:gridCol>
                <a:gridCol w="1071349">
                  <a:extLst>
                    <a:ext uri="{9D8B030D-6E8A-4147-A177-3AD203B41FA5}">
                      <a16:colId xmlns:a16="http://schemas.microsoft.com/office/drawing/2014/main" val="4053763615"/>
                    </a:ext>
                  </a:extLst>
                </a:gridCol>
                <a:gridCol w="1142773">
                  <a:extLst>
                    <a:ext uri="{9D8B030D-6E8A-4147-A177-3AD203B41FA5}">
                      <a16:colId xmlns:a16="http://schemas.microsoft.com/office/drawing/2014/main" val="610634291"/>
                    </a:ext>
                  </a:extLst>
                </a:gridCol>
                <a:gridCol w="999926">
                  <a:extLst>
                    <a:ext uri="{9D8B030D-6E8A-4147-A177-3AD203B41FA5}">
                      <a16:colId xmlns:a16="http://schemas.microsoft.com/office/drawing/2014/main" val="201686654"/>
                    </a:ext>
                  </a:extLst>
                </a:gridCol>
                <a:gridCol w="999926">
                  <a:extLst>
                    <a:ext uri="{9D8B030D-6E8A-4147-A177-3AD203B41FA5}">
                      <a16:colId xmlns:a16="http://schemas.microsoft.com/office/drawing/2014/main" val="4015128496"/>
                    </a:ext>
                  </a:extLst>
                </a:gridCol>
                <a:gridCol w="1038231">
                  <a:extLst>
                    <a:ext uri="{9D8B030D-6E8A-4147-A177-3AD203B41FA5}">
                      <a16:colId xmlns:a16="http://schemas.microsoft.com/office/drawing/2014/main" val="3183063855"/>
                    </a:ext>
                  </a:extLst>
                </a:gridCol>
              </a:tblGrid>
              <a:tr h="8072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B</a:t>
                      </a:r>
                    </a:p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(ringfencing ambientale: 48%)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u="none" strike="noStrike" dirty="0">
                          <a:effectLst/>
                        </a:rPr>
                        <a:t>Regione</a:t>
                      </a:r>
                    </a:p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FCPA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u="none" strike="noStrike" dirty="0">
                          <a:effectLst/>
                        </a:rPr>
                        <a:t>Coldiretti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u="none" strike="noStrike" dirty="0">
                          <a:effectLst/>
                        </a:rPr>
                        <a:t>Confagricoltura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u="none" strike="noStrike" dirty="0">
                          <a:effectLst/>
                        </a:rPr>
                        <a:t>Confcooperative</a:t>
                      </a:r>
                      <a:br>
                        <a:rPr lang="it-IT" sz="1300" b="1" u="none" strike="noStrike" dirty="0">
                          <a:effectLst/>
                        </a:rPr>
                      </a:br>
                      <a:r>
                        <a:rPr lang="it-IT" sz="1300" b="1" u="none" strike="noStrike" dirty="0">
                          <a:effectLst/>
                        </a:rPr>
                        <a:t>FEDAGRI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UNSIC</a:t>
                      </a:r>
                    </a:p>
                    <a:p>
                      <a:pPr algn="ctr" fontAlgn="ctr"/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1" i="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Copagri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Proposta Sintesi Regione</a:t>
                      </a:r>
                    </a:p>
                    <a:p>
                      <a:pPr algn="ctr" fontAlgn="ctr"/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20014"/>
                  </a:ext>
                </a:extLst>
              </a:tr>
              <a:tr h="63237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Promozione dei prodotti di qualità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15.525.000 €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18.525.000 €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15.531.750 €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82283"/>
                  </a:ext>
                </a:extLst>
              </a:tr>
              <a:tr h="51680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Erogazione di servizi di consulenza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3.451.500 €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68334"/>
                  </a:ext>
                </a:extLst>
              </a:tr>
              <a:tr h="12550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Formazione degli imprenditori agricoli, degli addetti delle imprese e degli altri soggetti privati e pubblici 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1.725.750 €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1545"/>
                  </a:ext>
                </a:extLst>
              </a:tr>
              <a:tr h="44981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Azioni di informazione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1.725.750 €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90720"/>
                  </a:ext>
                </a:extLst>
              </a:tr>
              <a:tr h="8222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Azioni dimostrative per il settore agricolo/forestale e i territori rurali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7392"/>
                  </a:ext>
                </a:extLst>
              </a:tr>
              <a:tr h="10254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Creazione e funzionamento di servizi di supporto all'innovazione e back office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575.250 €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932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51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7"/>
            <a:ext cx="8229600" cy="749325"/>
          </a:xfrm>
        </p:spPr>
        <p:txBody>
          <a:bodyPr>
            <a:normAutofit/>
          </a:bodyPr>
          <a:lstStyle/>
          <a:p>
            <a:r>
              <a:rPr lang="it-IT" sz="2400" b="1" dirty="0"/>
              <a:t>Presupposti per lo scenario B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Totale risorse disponibili: </a:t>
            </a:r>
            <a:r>
              <a:rPr lang="it-IT" sz="2400" b="1" dirty="0"/>
              <a:t>781.294.583 €</a:t>
            </a:r>
          </a:p>
          <a:p>
            <a:r>
              <a:rPr lang="it-IT" sz="2400" dirty="0"/>
              <a:t>Risorse minime da destinare ad obiettivi ambientali (superfici ed investimenti): </a:t>
            </a:r>
            <a:r>
              <a:rPr lang="it-IT" sz="2400" b="1" dirty="0"/>
              <a:t>375.021.399 € </a:t>
            </a:r>
            <a:r>
              <a:rPr lang="it-IT" sz="2400" dirty="0"/>
              <a:t>(48% del totale)</a:t>
            </a:r>
          </a:p>
          <a:p>
            <a:r>
              <a:rPr lang="it-IT" sz="2400" dirty="0"/>
              <a:t>Risorse minime da destinare a Leader (supporto preparatorio ed attuazione): </a:t>
            </a:r>
            <a:r>
              <a:rPr lang="it-IT" sz="2400" b="1" dirty="0"/>
              <a:t>48.167.164 € </a:t>
            </a:r>
            <a:r>
              <a:rPr lang="it-IT" sz="2400" dirty="0"/>
              <a:t>(6,17% del totale)</a:t>
            </a:r>
          </a:p>
          <a:p>
            <a:r>
              <a:rPr lang="it-IT" sz="2400" dirty="0"/>
              <a:t>Risorse massime da destinare ad AT: </a:t>
            </a:r>
            <a:r>
              <a:rPr lang="it-IT" sz="2400" b="1" dirty="0"/>
              <a:t>25.887.856 € </a:t>
            </a:r>
            <a:r>
              <a:rPr lang="it-IT" sz="2400" dirty="0"/>
              <a:t>(3,31% del totale)</a:t>
            </a:r>
          </a:p>
          <a:p>
            <a:r>
              <a:rPr lang="it-IT" sz="2400" dirty="0"/>
              <a:t>Totale risorse non vincolate da destinare ad altri interventi: </a:t>
            </a:r>
            <a:r>
              <a:rPr lang="it-IT" sz="2400" b="1" dirty="0"/>
              <a:t>332.218.162 € </a:t>
            </a:r>
            <a:r>
              <a:rPr lang="it-IT" sz="2400" dirty="0"/>
              <a:t>(42,52% del totale)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18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7"/>
            <a:ext cx="8229600" cy="749325"/>
          </a:xfrm>
        </p:spPr>
        <p:txBody>
          <a:bodyPr>
            <a:normAutofit/>
          </a:bodyPr>
          <a:lstStyle/>
          <a:p>
            <a:r>
              <a:rPr lang="it-IT" sz="2400" b="1" dirty="0"/>
              <a:t>Contributi del partenariato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Hanno presentato proposte di riparto delle risorse nell’ambito dello </a:t>
            </a:r>
            <a:r>
              <a:rPr lang="it-IT" sz="2400" b="1" dirty="0"/>
              <a:t>scenario B</a:t>
            </a:r>
            <a:r>
              <a:rPr lang="it-IT" sz="2400" dirty="0"/>
              <a:t>:</a:t>
            </a:r>
          </a:p>
          <a:p>
            <a:pPr>
              <a:buFontTx/>
              <a:buChar char="-"/>
            </a:pPr>
            <a:r>
              <a:rPr lang="it-IT" sz="2400" dirty="0"/>
              <a:t>Coldiretti</a:t>
            </a:r>
          </a:p>
          <a:p>
            <a:pPr>
              <a:buFontTx/>
              <a:buChar char="-"/>
            </a:pPr>
            <a:r>
              <a:rPr lang="it-IT" sz="2400" dirty="0"/>
              <a:t>Confcooperative-</a:t>
            </a:r>
            <a:r>
              <a:rPr lang="it-IT" sz="2400" dirty="0" err="1"/>
              <a:t>Fedagri</a:t>
            </a:r>
            <a:endParaRPr lang="it-IT" sz="2400" dirty="0"/>
          </a:p>
          <a:p>
            <a:pPr>
              <a:buFontTx/>
              <a:buChar char="-"/>
            </a:pPr>
            <a:r>
              <a:rPr lang="it-IT" sz="2400" dirty="0"/>
              <a:t>Confagricoltura</a:t>
            </a:r>
          </a:p>
          <a:p>
            <a:pPr>
              <a:buFontTx/>
              <a:buChar char="-"/>
            </a:pPr>
            <a:r>
              <a:rPr lang="it-IT" sz="2400" dirty="0"/>
              <a:t>UNSIC</a:t>
            </a:r>
          </a:p>
          <a:p>
            <a:pPr>
              <a:buFontTx/>
              <a:buChar char="-"/>
            </a:pPr>
            <a:r>
              <a:rPr lang="it-IT" sz="2400" dirty="0"/>
              <a:t>Copagri</a:t>
            </a:r>
          </a:p>
          <a:p>
            <a:pPr>
              <a:buFontTx/>
              <a:buChar char="-"/>
            </a:pPr>
            <a:r>
              <a:rPr lang="it-IT" sz="2400" dirty="0"/>
              <a:t>FCPA (non ha modificato la proposta di riparto della Regione ma ha formulato proposte ed osservazioni in merito all’attuazione degli interventi)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08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3981" y="132188"/>
            <a:ext cx="8229600" cy="749325"/>
          </a:xfrm>
        </p:spPr>
        <p:txBody>
          <a:bodyPr>
            <a:normAutofit/>
          </a:bodyPr>
          <a:lstStyle/>
          <a:p>
            <a:r>
              <a:rPr lang="it-IT" sz="2400" b="1" dirty="0"/>
              <a:t>Contributi del partenariato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0" y="808509"/>
            <a:ext cx="9079108" cy="50144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APROCAL, con nota del 23 luglio, ha proposto:</a:t>
            </a:r>
          </a:p>
          <a:p>
            <a:pPr>
              <a:buFontTx/>
              <a:buChar char="-"/>
            </a:pPr>
            <a:r>
              <a:rPr lang="it-IT" sz="2000" dirty="0"/>
              <a:t>di raddoppiare, da 5 M€ a 10 M€, la dotazione dell’ACA 18 relativo all’apicoltura, in considerazione del significativo aumento degli alveari registrato in Calabria nell’ultimo periodo di programmazione;</a:t>
            </a:r>
          </a:p>
          <a:p>
            <a:pPr>
              <a:buFontTx/>
              <a:buChar char="-"/>
            </a:pPr>
            <a:r>
              <a:rPr lang="it-IT" sz="2000" dirty="0"/>
              <a:t>di finanziare l’aumento della dotazione dell’ACA </a:t>
            </a:r>
            <a:r>
              <a:rPr lang="it-IT" sz="2000"/>
              <a:t>18 attraverso una </a:t>
            </a:r>
            <a:r>
              <a:rPr lang="it-IT" sz="2000" u="sng"/>
              <a:t>riduzione delle somme assegnate all’ACA 1 «agricoltura integrata»</a:t>
            </a:r>
            <a:r>
              <a:rPr lang="it-IT" sz="2000"/>
              <a:t> e </a:t>
            </a:r>
            <a:r>
              <a:rPr lang="it-IT" sz="2000" dirty="0"/>
              <a:t>l’eliminazione dei </a:t>
            </a:r>
            <a:r>
              <a:rPr lang="it-IT" sz="2000"/>
              <a:t>seguenti interventi:</a:t>
            </a:r>
            <a:endParaRPr lang="it-IT" sz="2000" dirty="0"/>
          </a:p>
          <a:p>
            <a:pPr lvl="1">
              <a:buFontTx/>
              <a:buChar char="-"/>
            </a:pPr>
            <a:r>
              <a:rPr lang="it-IT" sz="2000" dirty="0"/>
              <a:t>37 «pagamento compensativo per le aree agricole incluse nei piani di gestione dei bacini idrografici»</a:t>
            </a:r>
          </a:p>
          <a:p>
            <a:pPr lvl="1">
              <a:buFontTx/>
              <a:buChar char="-"/>
            </a:pPr>
            <a:r>
              <a:rPr lang="it-IT" sz="2000" dirty="0"/>
              <a:t>55 «avvio di nuove imprese connesse alla silvicoltura»</a:t>
            </a:r>
          </a:p>
          <a:p>
            <a:pPr lvl="1">
              <a:buFontTx/>
              <a:buChar char="-"/>
            </a:pPr>
            <a:r>
              <a:rPr lang="it-IT" sz="2000"/>
              <a:t>69 </a:t>
            </a:r>
            <a:r>
              <a:rPr lang="it-IT" sz="2000" dirty="0"/>
              <a:t>«cooperazione per azioni di supporto all’innovazione e servizi rivolti ai settori agricolo, forestale e agroalimentare</a:t>
            </a:r>
          </a:p>
          <a:p>
            <a:pPr lvl="1">
              <a:buFontTx/>
              <a:buChar char="-"/>
            </a:pPr>
            <a:r>
              <a:rPr lang="it-IT" sz="2000" dirty="0"/>
              <a:t>75 «azioni dimostrative per il settore agricolo, forestale e i territori rurali»</a:t>
            </a:r>
          </a:p>
          <a:p>
            <a:pPr lvl="1">
              <a:buFontTx/>
              <a:buChar char="-"/>
            </a:pPr>
            <a:r>
              <a:rPr lang="it-IT" sz="2000" dirty="0"/>
              <a:t>76 «creazione e funzionamento di servizi di supporto all’innovazione e back office»</a:t>
            </a: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93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207207"/>
              </p:ext>
            </p:extLst>
          </p:nvPr>
        </p:nvGraphicFramePr>
        <p:xfrm>
          <a:off x="-1" y="1124744"/>
          <a:ext cx="9144002" cy="5231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048">
                  <a:extLst>
                    <a:ext uri="{9D8B030D-6E8A-4147-A177-3AD203B41FA5}">
                      <a16:colId xmlns:a16="http://schemas.microsoft.com/office/drawing/2014/main" val="2197800636"/>
                    </a:ext>
                  </a:extLst>
                </a:gridCol>
                <a:gridCol w="1215617">
                  <a:extLst>
                    <a:ext uri="{9D8B030D-6E8A-4147-A177-3AD203B41FA5}">
                      <a16:colId xmlns:a16="http://schemas.microsoft.com/office/drawing/2014/main" val="422488789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9550379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0937958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5376361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1063429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168665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015128496"/>
                    </a:ext>
                  </a:extLst>
                </a:gridCol>
                <a:gridCol w="1043609">
                  <a:extLst>
                    <a:ext uri="{9D8B030D-6E8A-4147-A177-3AD203B41FA5}">
                      <a16:colId xmlns:a16="http://schemas.microsoft.com/office/drawing/2014/main" val="2501397820"/>
                    </a:ext>
                  </a:extLst>
                </a:gridCol>
              </a:tblGrid>
              <a:tr h="831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B</a:t>
                      </a:r>
                    </a:p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(ringfencing ambientale: 48%)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Regione</a:t>
                      </a:r>
                    </a:p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FCPA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Coldiretti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Confagricoltura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Confcooperative</a:t>
                      </a:r>
                      <a:br>
                        <a:rPr lang="it-IT" sz="1400" b="1" u="none" strike="noStrike" dirty="0">
                          <a:effectLst/>
                        </a:rPr>
                      </a:br>
                      <a:r>
                        <a:rPr lang="it-IT" sz="1400" b="1" u="none" strike="noStrike" dirty="0">
                          <a:effectLst/>
                        </a:rPr>
                        <a:t>FEDAGRI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UNSIC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Copagri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Proposta Sintesi Regione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20014"/>
                  </a:ext>
                </a:extLst>
              </a:tr>
              <a:tr h="8312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ACA 1 - Produzione integrata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31.395.000 €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82283"/>
                  </a:ext>
                </a:extLst>
              </a:tr>
              <a:tr h="77297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ACA 2 - Uso sostenibile dell'acqua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1.794.000 €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68334"/>
                  </a:ext>
                </a:extLst>
              </a:tr>
              <a:tr h="104721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ACA 3 - Tecniche lavorazione ridotta dei suoli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1545"/>
                  </a:ext>
                </a:extLst>
              </a:tr>
              <a:tr h="100596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ACA 4 - Apporto di sostanza organica nei suoli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90720"/>
                  </a:ext>
                </a:extLst>
              </a:tr>
              <a:tr h="74301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ACA 5 - Inerbimento colture arboree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26.910.000 €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7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53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263518"/>
              </p:ext>
            </p:extLst>
          </p:nvPr>
        </p:nvGraphicFramePr>
        <p:xfrm>
          <a:off x="-14068" y="1124745"/>
          <a:ext cx="9158068" cy="5196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06">
                  <a:extLst>
                    <a:ext uri="{9D8B030D-6E8A-4147-A177-3AD203B41FA5}">
                      <a16:colId xmlns:a16="http://schemas.microsoft.com/office/drawing/2014/main" val="2197800636"/>
                    </a:ext>
                  </a:extLst>
                </a:gridCol>
                <a:gridCol w="1582989">
                  <a:extLst>
                    <a:ext uri="{9D8B030D-6E8A-4147-A177-3AD203B41FA5}">
                      <a16:colId xmlns:a16="http://schemas.microsoft.com/office/drawing/2014/main" val="4224887896"/>
                    </a:ext>
                  </a:extLst>
                </a:gridCol>
                <a:gridCol w="941198">
                  <a:extLst>
                    <a:ext uri="{9D8B030D-6E8A-4147-A177-3AD203B41FA5}">
                      <a16:colId xmlns:a16="http://schemas.microsoft.com/office/drawing/2014/main" val="2195503791"/>
                    </a:ext>
                  </a:extLst>
                </a:gridCol>
                <a:gridCol w="1013598">
                  <a:extLst>
                    <a:ext uri="{9D8B030D-6E8A-4147-A177-3AD203B41FA5}">
                      <a16:colId xmlns:a16="http://schemas.microsoft.com/office/drawing/2014/main" val="709379589"/>
                    </a:ext>
                  </a:extLst>
                </a:gridCol>
                <a:gridCol w="1158397">
                  <a:extLst>
                    <a:ext uri="{9D8B030D-6E8A-4147-A177-3AD203B41FA5}">
                      <a16:colId xmlns:a16="http://schemas.microsoft.com/office/drawing/2014/main" val="4053763615"/>
                    </a:ext>
                  </a:extLst>
                </a:gridCol>
                <a:gridCol w="1303197">
                  <a:extLst>
                    <a:ext uri="{9D8B030D-6E8A-4147-A177-3AD203B41FA5}">
                      <a16:colId xmlns:a16="http://schemas.microsoft.com/office/drawing/2014/main" val="610634291"/>
                    </a:ext>
                  </a:extLst>
                </a:gridCol>
                <a:gridCol w="941198">
                  <a:extLst>
                    <a:ext uri="{9D8B030D-6E8A-4147-A177-3AD203B41FA5}">
                      <a16:colId xmlns:a16="http://schemas.microsoft.com/office/drawing/2014/main" val="201686654"/>
                    </a:ext>
                  </a:extLst>
                </a:gridCol>
                <a:gridCol w="1013598">
                  <a:extLst>
                    <a:ext uri="{9D8B030D-6E8A-4147-A177-3AD203B41FA5}">
                      <a16:colId xmlns:a16="http://schemas.microsoft.com/office/drawing/2014/main" val="4015128496"/>
                    </a:ext>
                  </a:extLst>
                </a:gridCol>
                <a:gridCol w="904487">
                  <a:extLst>
                    <a:ext uri="{9D8B030D-6E8A-4147-A177-3AD203B41FA5}">
                      <a16:colId xmlns:a16="http://schemas.microsoft.com/office/drawing/2014/main" val="2680611610"/>
                    </a:ext>
                  </a:extLst>
                </a:gridCol>
              </a:tblGrid>
              <a:tr h="10387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B</a:t>
                      </a:r>
                    </a:p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(ringfencing ambientale: 48%)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Regione</a:t>
                      </a:r>
                    </a:p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FCPA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Coldiretti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Confagricoltura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Confcooperative</a:t>
                      </a:r>
                      <a:br>
                        <a:rPr lang="it-IT" sz="1400" b="1" u="none" strike="noStrike" dirty="0">
                          <a:effectLst/>
                        </a:rPr>
                      </a:br>
                      <a:r>
                        <a:rPr lang="it-IT" sz="1400" b="1" u="none" strike="noStrike" dirty="0">
                          <a:effectLst/>
                        </a:rPr>
                        <a:t>FEDAGRI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UNSIC</a:t>
                      </a:r>
                    </a:p>
                    <a:p>
                      <a:pPr algn="ct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Copagri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Proposta Sintesi Regione</a:t>
                      </a:r>
                    </a:p>
                    <a:p>
                      <a:pPr algn="ct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20014"/>
                  </a:ext>
                </a:extLst>
              </a:tr>
              <a:tr h="7873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ACA 13 - Impegni specifici di gestione effluenti zootecnici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4.485.000 €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82283"/>
                  </a:ext>
                </a:extLst>
              </a:tr>
              <a:tr h="7328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ACA 14 - Allevatori custodi dell’agrobiodiversità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5.382.000 €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68334"/>
                  </a:ext>
                </a:extLst>
              </a:tr>
              <a:tr h="9928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ACA 16 - Conservazione agrobiodiversità - banche germoplasma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179.400 €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1545"/>
                  </a:ext>
                </a:extLst>
              </a:tr>
              <a:tr h="95376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ACA 17 - Impegni specifici di gestione della fauna selvatica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2.691.000 €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90720"/>
                  </a:ext>
                </a:extLst>
              </a:tr>
              <a:tr h="6068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242424"/>
                          </a:solidFill>
                          <a:effectLst/>
                          <a:latin typeface="+mj-lt"/>
                        </a:rPr>
                        <a:t>ACA 18 - Impegni per l’apicoltura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7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14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233761"/>
              </p:ext>
            </p:extLst>
          </p:nvPr>
        </p:nvGraphicFramePr>
        <p:xfrm>
          <a:off x="0" y="1124744"/>
          <a:ext cx="9144000" cy="5112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282">
                  <a:extLst>
                    <a:ext uri="{9D8B030D-6E8A-4147-A177-3AD203B41FA5}">
                      <a16:colId xmlns:a16="http://schemas.microsoft.com/office/drawing/2014/main" val="2197800636"/>
                    </a:ext>
                  </a:extLst>
                </a:gridCol>
                <a:gridCol w="1574422">
                  <a:extLst>
                    <a:ext uri="{9D8B030D-6E8A-4147-A177-3AD203B41FA5}">
                      <a16:colId xmlns:a16="http://schemas.microsoft.com/office/drawing/2014/main" val="422488789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550379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70937958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5376361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1063429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168665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015128496"/>
                    </a:ext>
                  </a:extLst>
                </a:gridCol>
                <a:gridCol w="1043608">
                  <a:extLst>
                    <a:ext uri="{9D8B030D-6E8A-4147-A177-3AD203B41FA5}">
                      <a16:colId xmlns:a16="http://schemas.microsoft.com/office/drawing/2014/main" val="2550840617"/>
                    </a:ext>
                  </a:extLst>
                </a:gridCol>
              </a:tblGrid>
              <a:tr h="10186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B</a:t>
                      </a:r>
                    </a:p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(ringfencing ambientale: 48%)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Regione</a:t>
                      </a:r>
                    </a:p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FCPA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Coldiretti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Confagricoltura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Confcooperative</a:t>
                      </a:r>
                      <a:br>
                        <a:rPr lang="it-IT" sz="1400" b="1" u="none" strike="noStrike" dirty="0">
                          <a:effectLst/>
                        </a:rPr>
                      </a:br>
                      <a:r>
                        <a:rPr lang="it-IT" sz="1400" b="1" u="none" strike="noStrike" dirty="0">
                          <a:effectLst/>
                        </a:rPr>
                        <a:t>FEDAGRI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UNSIC</a:t>
                      </a:r>
                    </a:p>
                    <a:p>
                      <a:pPr algn="ct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Copagri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Proposta Sintesi Regione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20014"/>
                  </a:ext>
                </a:extLst>
              </a:tr>
              <a:tr h="80238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242424"/>
                          </a:solidFill>
                          <a:effectLst/>
                          <a:latin typeface="+mn-lt"/>
                        </a:rPr>
                        <a:t>ACA 21 – Impegni specifici di gestione dei residui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2.691.000 €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82283"/>
                  </a:ext>
                </a:extLst>
              </a:tr>
              <a:tr h="65468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242424"/>
                          </a:solidFill>
                          <a:effectLst/>
                          <a:latin typeface="+mn-lt"/>
                        </a:rPr>
                        <a:t>ACA 22 – Impegni specifici Risaie (biodiversità)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717.600 €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68334"/>
                  </a:ext>
                </a:extLst>
              </a:tr>
              <a:tr h="7774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242424"/>
                          </a:solidFill>
                          <a:effectLst/>
                          <a:latin typeface="+mn-lt"/>
                        </a:rPr>
                        <a:t>ACA 24 - Pratiche agricoltura precisione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1.794.000 €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1545"/>
                  </a:ext>
                </a:extLst>
              </a:tr>
              <a:tr h="68255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242424"/>
                          </a:solidFill>
                          <a:effectLst/>
                          <a:latin typeface="+mn-lt"/>
                        </a:rPr>
                        <a:t>ACA 25 -  Tutela paesaggi storici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90720"/>
                  </a:ext>
                </a:extLst>
              </a:tr>
              <a:tr h="11768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Sostegno per il mantenimento della forestazione/imboschimento e sistemi agroforestali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3.588.000 €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7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54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457683"/>
              </p:ext>
            </p:extLst>
          </p:nvPr>
        </p:nvGraphicFramePr>
        <p:xfrm>
          <a:off x="0" y="1110007"/>
          <a:ext cx="9143999" cy="5155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326">
                  <a:extLst>
                    <a:ext uri="{9D8B030D-6E8A-4147-A177-3AD203B41FA5}">
                      <a16:colId xmlns:a16="http://schemas.microsoft.com/office/drawing/2014/main" val="2197800636"/>
                    </a:ext>
                  </a:extLst>
                </a:gridCol>
                <a:gridCol w="1271954">
                  <a:extLst>
                    <a:ext uri="{9D8B030D-6E8A-4147-A177-3AD203B41FA5}">
                      <a16:colId xmlns:a16="http://schemas.microsoft.com/office/drawing/2014/main" val="4224887896"/>
                    </a:ext>
                  </a:extLst>
                </a:gridCol>
                <a:gridCol w="1055851">
                  <a:extLst>
                    <a:ext uri="{9D8B030D-6E8A-4147-A177-3AD203B41FA5}">
                      <a16:colId xmlns:a16="http://schemas.microsoft.com/office/drawing/2014/main" val="2195503791"/>
                    </a:ext>
                  </a:extLst>
                </a:gridCol>
                <a:gridCol w="1055851">
                  <a:extLst>
                    <a:ext uri="{9D8B030D-6E8A-4147-A177-3AD203B41FA5}">
                      <a16:colId xmlns:a16="http://schemas.microsoft.com/office/drawing/2014/main" val="709379589"/>
                    </a:ext>
                  </a:extLst>
                </a:gridCol>
                <a:gridCol w="1055851">
                  <a:extLst>
                    <a:ext uri="{9D8B030D-6E8A-4147-A177-3AD203B41FA5}">
                      <a16:colId xmlns:a16="http://schemas.microsoft.com/office/drawing/2014/main" val="4053763615"/>
                    </a:ext>
                  </a:extLst>
                </a:gridCol>
                <a:gridCol w="1117311">
                  <a:extLst>
                    <a:ext uri="{9D8B030D-6E8A-4147-A177-3AD203B41FA5}">
                      <a16:colId xmlns:a16="http://schemas.microsoft.com/office/drawing/2014/main" val="61063429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168665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015128496"/>
                    </a:ext>
                  </a:extLst>
                </a:gridCol>
                <a:gridCol w="1115615">
                  <a:extLst>
                    <a:ext uri="{9D8B030D-6E8A-4147-A177-3AD203B41FA5}">
                      <a16:colId xmlns:a16="http://schemas.microsoft.com/office/drawing/2014/main" val="447753948"/>
                    </a:ext>
                  </a:extLst>
                </a:gridCol>
              </a:tblGrid>
              <a:tr h="7901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B</a:t>
                      </a:r>
                    </a:p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(ringfencing ambientale: 48%)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Regione</a:t>
                      </a:r>
                    </a:p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FCPA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Coldiretti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Confagricoltura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Confcooperative</a:t>
                      </a:r>
                      <a:br>
                        <a:rPr lang="it-IT" sz="1200" b="1" u="none" strike="noStrike" dirty="0">
                          <a:effectLst/>
                        </a:rPr>
                      </a:br>
                      <a:r>
                        <a:rPr lang="it-IT" sz="1200" b="1" u="none" strike="noStrike" dirty="0">
                          <a:effectLst/>
                        </a:rPr>
                        <a:t>FEDAGRI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UNSIC</a:t>
                      </a:r>
                    </a:p>
                    <a:p>
                      <a:pPr algn="ct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Copagri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Proposta Sintesi Regione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20014"/>
                  </a:ext>
                </a:extLst>
              </a:tr>
              <a:tr h="10689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Pagamento al fine di adottare e mantenere pratiche e metodi di produzione biologica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183.885.000 €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82283"/>
                  </a:ext>
                </a:extLst>
              </a:tr>
              <a:tr h="3955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Benessere animale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44.850.000 €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68334"/>
                  </a:ext>
                </a:extLst>
              </a:tr>
              <a:tr h="136086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Sostegno per la conservazione, l’uso e lo sviluppo sostenibili delle risorse genetiche forestali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1545"/>
                  </a:ext>
                </a:extLst>
              </a:tr>
              <a:tr h="6740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Sostegno zone con svantaggi naturali montagna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90720"/>
                  </a:ext>
                </a:extLst>
              </a:tr>
              <a:tr h="83778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Sostegno zone con altri svantaggi naturali significativi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7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10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578049"/>
              </p:ext>
            </p:extLst>
          </p:nvPr>
        </p:nvGraphicFramePr>
        <p:xfrm>
          <a:off x="1" y="1087617"/>
          <a:ext cx="9144000" cy="5161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242">
                  <a:extLst>
                    <a:ext uri="{9D8B030D-6E8A-4147-A177-3AD203B41FA5}">
                      <a16:colId xmlns:a16="http://schemas.microsoft.com/office/drawing/2014/main" val="2197800636"/>
                    </a:ext>
                  </a:extLst>
                </a:gridCol>
                <a:gridCol w="1321914">
                  <a:extLst>
                    <a:ext uri="{9D8B030D-6E8A-4147-A177-3AD203B41FA5}">
                      <a16:colId xmlns:a16="http://schemas.microsoft.com/office/drawing/2014/main" val="4224887896"/>
                    </a:ext>
                  </a:extLst>
                </a:gridCol>
                <a:gridCol w="1084635">
                  <a:extLst>
                    <a:ext uri="{9D8B030D-6E8A-4147-A177-3AD203B41FA5}">
                      <a16:colId xmlns:a16="http://schemas.microsoft.com/office/drawing/2014/main" val="219550379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70937958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05376361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61063429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168665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015128496"/>
                    </a:ext>
                  </a:extLst>
                </a:gridCol>
                <a:gridCol w="1043609">
                  <a:extLst>
                    <a:ext uri="{9D8B030D-6E8A-4147-A177-3AD203B41FA5}">
                      <a16:colId xmlns:a16="http://schemas.microsoft.com/office/drawing/2014/main" val="867375152"/>
                    </a:ext>
                  </a:extLst>
                </a:gridCol>
              </a:tblGrid>
              <a:tr h="82201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B</a:t>
                      </a:r>
                    </a:p>
                    <a:p>
                      <a:pPr algn="ctr" fontAlgn="ctr"/>
                      <a:r>
                        <a:rPr lang="it-IT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(ringfencing ambientale: 48%)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Regione</a:t>
                      </a:r>
                    </a:p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FCPA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Coldiretti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Confagricoltura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Confcooperative</a:t>
                      </a:r>
                      <a:br>
                        <a:rPr lang="it-IT" sz="1200" b="1" u="none" strike="noStrike" dirty="0">
                          <a:effectLst/>
                        </a:rPr>
                      </a:br>
                      <a:r>
                        <a:rPr lang="it-IT" sz="1200" b="1" u="none" strike="noStrike" dirty="0">
                          <a:effectLst/>
                        </a:rPr>
                        <a:t>FEDAGRI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UNSIC</a:t>
                      </a:r>
                    </a:p>
                    <a:p>
                      <a:pPr algn="ct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i="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Copagri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Proposta Sintesi Regione</a:t>
                      </a: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20014"/>
                  </a:ext>
                </a:extLst>
              </a:tr>
              <a:tr h="97818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Pagamento compensativo per le zone agricole incluse nei piani di gestione dei bacini idrografici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82283"/>
                  </a:ext>
                </a:extLst>
              </a:tr>
              <a:tr h="8050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produttivi agricoli per la competitività della aziende agricole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199.075.000 €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121.500.000 €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126.842.625 €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68334"/>
                  </a:ext>
                </a:extLst>
              </a:tr>
              <a:tr h="85091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produttivi agricoli per ambiente clima e benessere animale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1545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nella aziende agricole per la diversificazione in attività non agricole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14.375.000 €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14.375.000 €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14.375.000 €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11.505.000 €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90720"/>
                  </a:ext>
                </a:extLst>
              </a:tr>
              <a:tr h="63301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Investimenti non produttivi agricoli con finalità ambientale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7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076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1597</Words>
  <Application>Microsoft Office PowerPoint</Application>
  <PresentationFormat>Presentazione su schermo (4:3)</PresentationFormat>
  <Paragraphs>584</Paragraphs>
  <Slides>13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Tahoma</vt:lpstr>
      <vt:lpstr>Tema di Office</vt:lpstr>
      <vt:lpstr>Presentazione standard di PowerPoint</vt:lpstr>
      <vt:lpstr>Presupposti per lo scenario B</vt:lpstr>
      <vt:lpstr>Contributi del partenariato</vt:lpstr>
      <vt:lpstr>Contributi del partenariato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hp15</dc:creator>
  <cp:lastModifiedBy>Daniele Viteri</cp:lastModifiedBy>
  <cp:revision>195</cp:revision>
  <dcterms:created xsi:type="dcterms:W3CDTF">2017-01-16T10:55:56Z</dcterms:created>
  <dcterms:modified xsi:type="dcterms:W3CDTF">2022-07-25T13:59:31Z</dcterms:modified>
</cp:coreProperties>
</file>