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18" r:id="rId3"/>
    <p:sldId id="319" r:id="rId4"/>
    <p:sldId id="320" r:id="rId5"/>
    <p:sldId id="286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3CCFF"/>
    <a:srgbClr val="2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06" autoAdjust="0"/>
    <p:restoredTop sz="94291" autoAdjust="0"/>
  </p:normalViewPr>
  <p:slideViewPr>
    <p:cSldViewPr>
      <p:cViewPr varScale="1">
        <p:scale>
          <a:sx n="68" d="100"/>
          <a:sy n="68" d="100"/>
        </p:scale>
        <p:origin x="9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49F0E-6A94-4312-8F95-AF6A5433A5CA}" type="datetimeFigureOut">
              <a:rPr lang="it-IT" smtClean="0"/>
              <a:t>25/07/2022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18315-01C4-4C53-99DE-A570FA5B20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509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8315-01C4-4C53-99DE-A570FA5B20D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77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8315-01C4-4C53-99DE-A570FA5B20D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7421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8315-01C4-4C53-99DE-A570FA5B20D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2987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8315-01C4-4C53-99DE-A570FA5B20D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8957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8315-01C4-4C53-99DE-A570FA5B20D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8078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8315-01C4-4C53-99DE-A570FA5B20D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8720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8315-01C4-4C53-99DE-A570FA5B20DE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4077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8315-01C4-4C53-99DE-A570FA5B20DE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648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8315-01C4-4C53-99DE-A570FA5B20DE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51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6203-167F-48A3-9AFD-785D7ADF9AC1}" type="datetime1">
              <a:rPr lang="it-IT" smtClean="0"/>
              <a:t>25/07/2022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9586-4F83-4F3D-9C4B-CE67A3EDFAED}" type="datetime1">
              <a:rPr lang="it-IT" smtClean="0"/>
              <a:t>25/07/2022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6743E-B039-419B-ADF1-45D3F592F609}" type="datetime1">
              <a:rPr lang="it-IT" smtClean="0"/>
              <a:t>25/07/2022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DB55-F2F2-4571-9E67-0203BF4B6781}" type="datetime1">
              <a:rPr lang="it-IT" smtClean="0"/>
              <a:t>25/07/2022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CF31-128C-4EB6-A6F9-8E43B8475274}" type="datetime1">
              <a:rPr lang="it-IT" smtClean="0"/>
              <a:t>25/07/2022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25F3-E524-450F-9D55-A2808F552AED}" type="datetime1">
              <a:rPr lang="it-IT" smtClean="0"/>
              <a:t>25/07/2022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A7C4-1059-4D6A-BD21-A1119919DCE0}" type="datetime1">
              <a:rPr lang="it-IT" smtClean="0"/>
              <a:t>25/07/2022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3E6D-1D34-4902-BBF1-8209164443BA}" type="datetime1">
              <a:rPr lang="it-IT" smtClean="0"/>
              <a:t>25/07/2022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B17B-B0A1-49B1-9D26-A2EAE9D64017}" type="datetime1">
              <a:rPr lang="it-IT" smtClean="0"/>
              <a:t>25/07/2022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5FF9-9B2B-47F0-B8F7-6E6E4749AC9D}" type="datetime1">
              <a:rPr lang="it-IT" smtClean="0"/>
              <a:t>25/07/2022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0599-401E-4C9B-9CC9-76B453B31763}" type="datetime1">
              <a:rPr lang="it-IT" smtClean="0"/>
              <a:t>25/07/2022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8D308-CAE4-4F04-923A-0BCC90F3CD54}" type="datetime1">
              <a:rPr lang="it-IT" smtClean="0"/>
              <a:t>25/07/2022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584575" y="3645024"/>
            <a:ext cx="3078827" cy="22467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</a:rPr>
              <a:t>Sintesi delle proposte relative al piano finanziario</a:t>
            </a:r>
          </a:p>
          <a:p>
            <a:pPr algn="ctr"/>
            <a:endParaRPr lang="it-IT" sz="2000" b="1" dirty="0">
              <a:solidFill>
                <a:srgbClr val="C00000"/>
              </a:solidFill>
            </a:endParaRPr>
          </a:p>
          <a:p>
            <a:pPr algn="ctr"/>
            <a:r>
              <a:rPr lang="it-IT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Scenario A</a:t>
            </a:r>
          </a:p>
          <a:p>
            <a:pPr algn="ctr"/>
            <a:r>
              <a:rPr lang="it-IT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(ring </a:t>
            </a:r>
            <a:r>
              <a:rPr lang="it-IT" sz="1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fencing</a:t>
            </a:r>
            <a:r>
              <a:rPr lang="it-IT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ambientale 53,21%)</a:t>
            </a:r>
            <a:endParaRPr lang="it-IT" sz="1400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1007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10</a:t>
            </a:fld>
            <a:endParaRPr lang="it-IT"/>
          </a:p>
        </p:txBody>
      </p:sp>
      <p:graphicFrame>
        <p:nvGraphicFramePr>
          <p:cNvPr id="27" name="Tabel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017240"/>
              </p:ext>
            </p:extLst>
          </p:nvPr>
        </p:nvGraphicFramePr>
        <p:xfrm>
          <a:off x="30270" y="1124744"/>
          <a:ext cx="9113732" cy="5112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3182">
                  <a:extLst>
                    <a:ext uri="{9D8B030D-6E8A-4147-A177-3AD203B41FA5}">
                      <a16:colId xmlns:a16="http://schemas.microsoft.com/office/drawing/2014/main" val="2197800636"/>
                    </a:ext>
                  </a:extLst>
                </a:gridCol>
                <a:gridCol w="2202324">
                  <a:extLst>
                    <a:ext uri="{9D8B030D-6E8A-4147-A177-3AD203B41FA5}">
                      <a16:colId xmlns:a16="http://schemas.microsoft.com/office/drawing/2014/main" val="422488789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19550379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70937958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05376361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1063429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1686654"/>
                    </a:ext>
                  </a:extLst>
                </a:gridCol>
                <a:gridCol w="1187626">
                  <a:extLst>
                    <a:ext uri="{9D8B030D-6E8A-4147-A177-3AD203B41FA5}">
                      <a16:colId xmlns:a16="http://schemas.microsoft.com/office/drawing/2014/main" val="2198744304"/>
                    </a:ext>
                  </a:extLst>
                </a:gridCol>
              </a:tblGrid>
              <a:tr h="78043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SCENARIO</a:t>
                      </a:r>
                      <a:r>
                        <a:rPr lang="it-IT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A</a:t>
                      </a:r>
                    </a:p>
                    <a:p>
                      <a:pPr algn="ctr" fontAlgn="ctr"/>
                      <a:r>
                        <a:rPr lang="it-IT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(ringfencing ambientale: 53%)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Regione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dirty="0">
                          <a:effectLst/>
                        </a:rPr>
                        <a:t>FCPA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Coldiretti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1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CIA</a:t>
                      </a:r>
                      <a:br>
                        <a:rPr lang="it-IT" sz="1600" b="1" u="none" strike="noStrike" dirty="0">
                          <a:effectLst/>
                        </a:rPr>
                      </a:b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Confcooperative</a:t>
                      </a:r>
                      <a:br>
                        <a:rPr lang="it-IT" sz="1400" b="1" u="none" strike="noStrike" dirty="0">
                          <a:effectLst/>
                        </a:rPr>
                      </a:br>
                      <a:r>
                        <a:rPr lang="it-IT" sz="1400" b="1" u="none" strike="noStrike" dirty="0">
                          <a:effectLst/>
                        </a:rPr>
                        <a:t>FEDAGRI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AGCI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Proposta Sintesi Regione</a:t>
                      </a: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620014"/>
                  </a:ext>
                </a:extLst>
              </a:tr>
              <a:tr h="90169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Investimenti per la prevenzione ed il rispristino del potenziale produttivo agricolo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982283"/>
                  </a:ext>
                </a:extLst>
              </a:tr>
              <a:tr h="90169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Investimenti in infrastrutture per l'agricoltura e per lo sviluppo socio-economico delle aree rurali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368334"/>
                  </a:ext>
                </a:extLst>
              </a:tr>
              <a:tr h="9832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Investimenti in infrastrutture con finalità ambientali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81545"/>
                  </a:ext>
                </a:extLst>
              </a:tr>
              <a:tr h="94450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Impianto forestazione/imboschimento di terreni non agricoli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590720"/>
                  </a:ext>
                </a:extLst>
              </a:tr>
              <a:tr h="60099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Investimenti non produttivi forestali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687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4278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11</a:t>
            </a:fld>
            <a:endParaRPr lang="it-IT"/>
          </a:p>
        </p:txBody>
      </p:sp>
      <p:graphicFrame>
        <p:nvGraphicFramePr>
          <p:cNvPr id="27" name="Tabel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17571"/>
              </p:ext>
            </p:extLst>
          </p:nvPr>
        </p:nvGraphicFramePr>
        <p:xfrm>
          <a:off x="53752" y="1052736"/>
          <a:ext cx="9036495" cy="51967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444">
                  <a:extLst>
                    <a:ext uri="{9D8B030D-6E8A-4147-A177-3AD203B41FA5}">
                      <a16:colId xmlns:a16="http://schemas.microsoft.com/office/drawing/2014/main" val="2197800636"/>
                    </a:ext>
                  </a:extLst>
                </a:gridCol>
                <a:gridCol w="1849477">
                  <a:extLst>
                    <a:ext uri="{9D8B030D-6E8A-4147-A177-3AD203B41FA5}">
                      <a16:colId xmlns:a16="http://schemas.microsoft.com/office/drawing/2014/main" val="4224887896"/>
                    </a:ext>
                  </a:extLst>
                </a:gridCol>
                <a:gridCol w="1067421">
                  <a:extLst>
                    <a:ext uri="{9D8B030D-6E8A-4147-A177-3AD203B41FA5}">
                      <a16:colId xmlns:a16="http://schemas.microsoft.com/office/drawing/2014/main" val="2195503791"/>
                    </a:ext>
                  </a:extLst>
                </a:gridCol>
                <a:gridCol w="1067421">
                  <a:extLst>
                    <a:ext uri="{9D8B030D-6E8A-4147-A177-3AD203B41FA5}">
                      <a16:colId xmlns:a16="http://schemas.microsoft.com/office/drawing/2014/main" val="709379589"/>
                    </a:ext>
                  </a:extLst>
                </a:gridCol>
                <a:gridCol w="1067421">
                  <a:extLst>
                    <a:ext uri="{9D8B030D-6E8A-4147-A177-3AD203B41FA5}">
                      <a16:colId xmlns:a16="http://schemas.microsoft.com/office/drawing/2014/main" val="4053763615"/>
                    </a:ext>
                  </a:extLst>
                </a:gridCol>
                <a:gridCol w="1280905">
                  <a:extLst>
                    <a:ext uri="{9D8B030D-6E8A-4147-A177-3AD203B41FA5}">
                      <a16:colId xmlns:a16="http://schemas.microsoft.com/office/drawing/2014/main" val="610634291"/>
                    </a:ext>
                  </a:extLst>
                </a:gridCol>
                <a:gridCol w="1067421">
                  <a:extLst>
                    <a:ext uri="{9D8B030D-6E8A-4147-A177-3AD203B41FA5}">
                      <a16:colId xmlns:a16="http://schemas.microsoft.com/office/drawing/2014/main" val="201686654"/>
                    </a:ext>
                  </a:extLst>
                </a:gridCol>
                <a:gridCol w="1315985">
                  <a:extLst>
                    <a:ext uri="{9D8B030D-6E8A-4147-A177-3AD203B41FA5}">
                      <a16:colId xmlns:a16="http://schemas.microsoft.com/office/drawing/2014/main" val="3183028295"/>
                    </a:ext>
                  </a:extLst>
                </a:gridCol>
              </a:tblGrid>
              <a:tr h="81256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SCENARIO</a:t>
                      </a:r>
                      <a:r>
                        <a:rPr lang="it-IT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A</a:t>
                      </a:r>
                    </a:p>
                    <a:p>
                      <a:pPr algn="ctr" fontAlgn="ctr"/>
                      <a:r>
                        <a:rPr lang="it-IT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(ringfencing ambientale: 53%)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Regione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dirty="0">
                          <a:effectLst/>
                        </a:rPr>
                        <a:t>FCPA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Coldiretti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1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CIA</a:t>
                      </a:r>
                      <a:br>
                        <a:rPr lang="it-IT" sz="1600" b="1" u="none" strike="noStrike" dirty="0">
                          <a:effectLst/>
                        </a:rPr>
                      </a:b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Confcooperative</a:t>
                      </a:r>
                      <a:br>
                        <a:rPr lang="it-IT" sz="1400" b="1" u="none" strike="noStrike" dirty="0">
                          <a:effectLst/>
                        </a:rPr>
                      </a:br>
                      <a:r>
                        <a:rPr lang="it-IT" sz="1400" b="1" u="none" strike="noStrike" dirty="0">
                          <a:effectLst/>
                        </a:rPr>
                        <a:t>FEDAGRI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AGCI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Proposta Sintesi Regione</a:t>
                      </a: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620014"/>
                  </a:ext>
                </a:extLst>
              </a:tr>
              <a:tr h="81256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Investimenti prevenzione e ripristino danni foreste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982283"/>
                  </a:ext>
                </a:extLst>
              </a:tr>
              <a:tr h="93881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Investimenti per la trasformazione e commercializzazione dei prodotti agricoli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368334"/>
                  </a:ext>
                </a:extLst>
              </a:tr>
              <a:tr h="102370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Investimenti produttivi forestali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81545"/>
                  </a:ext>
                </a:extLst>
              </a:tr>
              <a:tr h="98338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Insediamento giovani agricoltori (</a:t>
                      </a:r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a,b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590720"/>
                  </a:ext>
                </a:extLst>
              </a:tr>
              <a:tr h="62573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Avvio di nuove imprese connesse alla silvicoltura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687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4801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12</a:t>
            </a:fld>
            <a:endParaRPr lang="it-IT"/>
          </a:p>
        </p:txBody>
      </p:sp>
      <p:graphicFrame>
        <p:nvGraphicFramePr>
          <p:cNvPr id="27" name="Tabel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352092"/>
              </p:ext>
            </p:extLst>
          </p:nvPr>
        </p:nvGraphicFramePr>
        <p:xfrm>
          <a:off x="0" y="910302"/>
          <a:ext cx="9144000" cy="5280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256">
                  <a:extLst>
                    <a:ext uri="{9D8B030D-6E8A-4147-A177-3AD203B41FA5}">
                      <a16:colId xmlns:a16="http://schemas.microsoft.com/office/drawing/2014/main" val="2197800636"/>
                    </a:ext>
                  </a:extLst>
                </a:gridCol>
                <a:gridCol w="2159512">
                  <a:extLst>
                    <a:ext uri="{9D8B030D-6E8A-4147-A177-3AD203B41FA5}">
                      <a16:colId xmlns:a16="http://schemas.microsoft.com/office/drawing/2014/main" val="422488789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19550379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70937958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05376361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1063429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1686654"/>
                    </a:ext>
                  </a:extLst>
                </a:gridCol>
                <a:gridCol w="1043608">
                  <a:extLst>
                    <a:ext uri="{9D8B030D-6E8A-4147-A177-3AD203B41FA5}">
                      <a16:colId xmlns:a16="http://schemas.microsoft.com/office/drawing/2014/main" val="305549362"/>
                    </a:ext>
                  </a:extLst>
                </a:gridCol>
              </a:tblGrid>
              <a:tr h="75786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SCENARIO</a:t>
                      </a:r>
                      <a:r>
                        <a:rPr lang="it-IT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A</a:t>
                      </a:r>
                    </a:p>
                    <a:p>
                      <a:pPr algn="ctr" fontAlgn="ctr"/>
                      <a:r>
                        <a:rPr lang="it-IT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(ringfencing ambientale: 53%)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Regione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dirty="0">
                          <a:effectLst/>
                        </a:rPr>
                        <a:t>FCPA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Coldiretti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1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CIA</a:t>
                      </a:r>
                      <a:br>
                        <a:rPr lang="it-IT" sz="1600" b="1" u="none" strike="noStrike" dirty="0">
                          <a:effectLst/>
                        </a:rPr>
                      </a:b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Confcooperative</a:t>
                      </a:r>
                      <a:br>
                        <a:rPr lang="it-IT" sz="1400" b="1" u="none" strike="noStrike" dirty="0">
                          <a:effectLst/>
                        </a:rPr>
                      </a:br>
                      <a:r>
                        <a:rPr lang="it-IT" sz="1400" b="1" u="none" strike="noStrike" dirty="0">
                          <a:effectLst/>
                        </a:rPr>
                        <a:t>FEDAGRI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AGCI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Proposta Sintesi Regione</a:t>
                      </a: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620014"/>
                  </a:ext>
                </a:extLst>
              </a:tr>
              <a:tr h="4662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Start up non agricoli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1.039.562 €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982283"/>
                  </a:ext>
                </a:extLst>
              </a:tr>
              <a:tr h="50247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Costituzione organizzazioni di produttori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368334"/>
                  </a:ext>
                </a:extLst>
              </a:tr>
              <a:tr h="51937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Partecipazione regimi qualità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81545"/>
                  </a:ext>
                </a:extLst>
              </a:tr>
              <a:tr h="51937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Supporto preparatorio leader sostegno alla preparazione delle strategie di sviluppo rurale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134174"/>
                  </a:ext>
                </a:extLst>
              </a:tr>
              <a:tr h="51937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Leader - attuazione strategie di sviluppo locale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47.867.164 €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47.867.164 €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47.867.164 €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47.867.164 €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47.867.164 €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47.867.164 €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653408"/>
                  </a:ext>
                </a:extLst>
              </a:tr>
              <a:tr h="5602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Sostegno ad azioni pilota e di collaudo dell’innovazione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590720"/>
                  </a:ext>
                </a:extLst>
              </a:tr>
              <a:tr h="109210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Cooperazione per azioni di supporto all'innovazione e servizi rivolti ai settori agricolo, forestale e agroalimentare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687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443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13</a:t>
            </a:fld>
            <a:endParaRPr lang="it-IT"/>
          </a:p>
        </p:txBody>
      </p:sp>
      <p:graphicFrame>
        <p:nvGraphicFramePr>
          <p:cNvPr id="27" name="Tabel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593480"/>
              </p:ext>
            </p:extLst>
          </p:nvPr>
        </p:nvGraphicFramePr>
        <p:xfrm>
          <a:off x="0" y="952684"/>
          <a:ext cx="9144001" cy="53032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256">
                  <a:extLst>
                    <a:ext uri="{9D8B030D-6E8A-4147-A177-3AD203B41FA5}">
                      <a16:colId xmlns:a16="http://schemas.microsoft.com/office/drawing/2014/main" val="2197800636"/>
                    </a:ext>
                  </a:extLst>
                </a:gridCol>
                <a:gridCol w="2010383">
                  <a:extLst>
                    <a:ext uri="{9D8B030D-6E8A-4147-A177-3AD203B41FA5}">
                      <a16:colId xmlns:a16="http://schemas.microsoft.com/office/drawing/2014/main" val="4224887896"/>
                    </a:ext>
                  </a:extLst>
                </a:gridCol>
                <a:gridCol w="1102468">
                  <a:extLst>
                    <a:ext uri="{9D8B030D-6E8A-4147-A177-3AD203B41FA5}">
                      <a16:colId xmlns:a16="http://schemas.microsoft.com/office/drawing/2014/main" val="2195503791"/>
                    </a:ext>
                  </a:extLst>
                </a:gridCol>
                <a:gridCol w="1102468">
                  <a:extLst>
                    <a:ext uri="{9D8B030D-6E8A-4147-A177-3AD203B41FA5}">
                      <a16:colId xmlns:a16="http://schemas.microsoft.com/office/drawing/2014/main" val="709379589"/>
                    </a:ext>
                  </a:extLst>
                </a:gridCol>
                <a:gridCol w="1102468">
                  <a:extLst>
                    <a:ext uri="{9D8B030D-6E8A-4147-A177-3AD203B41FA5}">
                      <a16:colId xmlns:a16="http://schemas.microsoft.com/office/drawing/2014/main" val="4053763615"/>
                    </a:ext>
                  </a:extLst>
                </a:gridCol>
                <a:gridCol w="1297022">
                  <a:extLst>
                    <a:ext uri="{9D8B030D-6E8A-4147-A177-3AD203B41FA5}">
                      <a16:colId xmlns:a16="http://schemas.microsoft.com/office/drawing/2014/main" val="610634291"/>
                    </a:ext>
                  </a:extLst>
                </a:gridCol>
                <a:gridCol w="1017311">
                  <a:extLst>
                    <a:ext uri="{9D8B030D-6E8A-4147-A177-3AD203B41FA5}">
                      <a16:colId xmlns:a16="http://schemas.microsoft.com/office/drawing/2014/main" val="201686654"/>
                    </a:ext>
                  </a:extLst>
                </a:gridCol>
                <a:gridCol w="1187625">
                  <a:extLst>
                    <a:ext uri="{9D8B030D-6E8A-4147-A177-3AD203B41FA5}">
                      <a16:colId xmlns:a16="http://schemas.microsoft.com/office/drawing/2014/main" val="688571891"/>
                    </a:ext>
                  </a:extLst>
                </a:gridCol>
              </a:tblGrid>
              <a:tr h="74691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SCENARIO</a:t>
                      </a:r>
                      <a:r>
                        <a:rPr lang="it-IT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A</a:t>
                      </a:r>
                    </a:p>
                    <a:p>
                      <a:pPr algn="ctr" fontAlgn="ctr"/>
                      <a:r>
                        <a:rPr lang="it-IT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(ringfencing ambientale: 53%)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Regione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dirty="0">
                          <a:effectLst/>
                        </a:rPr>
                        <a:t>FCPA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Coldiretti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1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CIA</a:t>
                      </a:r>
                      <a:br>
                        <a:rPr lang="it-IT" sz="1600" b="1" u="none" strike="noStrike" dirty="0">
                          <a:effectLst/>
                        </a:rPr>
                      </a:b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Confcooperative</a:t>
                      </a:r>
                      <a:br>
                        <a:rPr lang="it-IT" sz="1600" b="1" u="none" strike="noStrike" dirty="0">
                          <a:effectLst/>
                        </a:rPr>
                      </a:br>
                      <a:r>
                        <a:rPr lang="it-IT" sz="1600" b="1" u="none" strike="noStrike" dirty="0">
                          <a:effectLst/>
                        </a:rPr>
                        <a:t>FEDAGRI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AGCI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Proposta Sintesi Regione</a:t>
                      </a: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620014"/>
                  </a:ext>
                </a:extLst>
              </a:tr>
              <a:tr h="57727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Promozione dei prodotti di qualità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982283"/>
                  </a:ext>
                </a:extLst>
              </a:tr>
              <a:tr h="55044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Erogazione di servizi di consulenza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368334"/>
                  </a:ext>
                </a:extLst>
              </a:tr>
              <a:tr h="941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Formazione degli imprenditori agricoli, degli addetti delle imprese e degli altri soggetti privati e pubblici 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81545"/>
                  </a:ext>
                </a:extLst>
              </a:tr>
              <a:tr h="62637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Azioni di informazione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590720"/>
                  </a:ext>
                </a:extLst>
              </a:tr>
              <a:tr h="2875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Azioni dimostrative per il settore agricolo/forestale e i territori rurali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687392"/>
                  </a:ext>
                </a:extLst>
              </a:tr>
              <a:tr h="2875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Creazione e funzionamento di servizi di supporto all'innovazione e back office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52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066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0687"/>
            <a:ext cx="8229600" cy="749325"/>
          </a:xfrm>
        </p:spPr>
        <p:txBody>
          <a:bodyPr>
            <a:normAutofit/>
          </a:bodyPr>
          <a:lstStyle/>
          <a:p>
            <a:r>
              <a:rPr lang="it-IT" sz="2400" b="1" dirty="0"/>
              <a:t>Presupposti per lo scenario 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/>
              <a:t>Totale risorse disponibili: </a:t>
            </a:r>
            <a:r>
              <a:rPr lang="it-IT" sz="2400" b="1" dirty="0"/>
              <a:t>781.294.583 €</a:t>
            </a:r>
          </a:p>
          <a:p>
            <a:r>
              <a:rPr lang="it-IT" sz="2400" dirty="0"/>
              <a:t>Risorse minime da destinare ad obiettivi ambientali (superfici ed investimenti): </a:t>
            </a:r>
            <a:r>
              <a:rPr lang="it-IT" sz="2400" b="1" dirty="0"/>
              <a:t>415.705.484 € </a:t>
            </a:r>
            <a:r>
              <a:rPr lang="it-IT" sz="2400" dirty="0"/>
              <a:t>(53,21% del totale)</a:t>
            </a:r>
          </a:p>
          <a:p>
            <a:r>
              <a:rPr lang="it-IT" sz="2400" dirty="0"/>
              <a:t>Risorse minime da destinare a Leader (supporto preparatorio ed attuazione): </a:t>
            </a:r>
            <a:r>
              <a:rPr lang="it-IT" sz="2400" b="1" dirty="0"/>
              <a:t>48.167.164 € </a:t>
            </a:r>
            <a:r>
              <a:rPr lang="it-IT" sz="2400" dirty="0"/>
              <a:t>(6,17% del totale)</a:t>
            </a:r>
          </a:p>
          <a:p>
            <a:r>
              <a:rPr lang="it-IT" sz="2400" dirty="0"/>
              <a:t>Risorse massime da destinare ad AT: </a:t>
            </a:r>
            <a:r>
              <a:rPr lang="it-IT" sz="2400" b="1" dirty="0"/>
              <a:t>25.887.856 € </a:t>
            </a:r>
            <a:r>
              <a:rPr lang="it-IT" sz="2400" dirty="0"/>
              <a:t>(3,31% del totale)</a:t>
            </a:r>
          </a:p>
          <a:p>
            <a:r>
              <a:rPr lang="it-IT" sz="2400" dirty="0"/>
              <a:t>Totale risorse non vincolate da destinare ad altri interventi: </a:t>
            </a:r>
            <a:r>
              <a:rPr lang="it-IT" sz="2400" b="1" dirty="0"/>
              <a:t>291.534.078 € </a:t>
            </a:r>
            <a:r>
              <a:rPr lang="it-IT" sz="2400" dirty="0"/>
              <a:t>(37,31% del totale)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181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61119"/>
            <a:ext cx="8229600" cy="749325"/>
          </a:xfrm>
        </p:spPr>
        <p:txBody>
          <a:bodyPr>
            <a:normAutofit/>
          </a:bodyPr>
          <a:lstStyle/>
          <a:p>
            <a:r>
              <a:rPr lang="it-IT" sz="2400" b="1" dirty="0"/>
              <a:t>Contributi del partenariato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57200" y="1110444"/>
            <a:ext cx="8229600" cy="5015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Hanno presentato proposte di riparto delle risorse nell’ambito dello </a:t>
            </a:r>
            <a:r>
              <a:rPr lang="it-IT" sz="2400" b="1" dirty="0"/>
              <a:t>scenario A</a:t>
            </a:r>
            <a:r>
              <a:rPr lang="it-IT" sz="2400" dirty="0"/>
              <a:t>:</a:t>
            </a:r>
          </a:p>
          <a:p>
            <a:pPr marL="0" indent="0">
              <a:buNone/>
            </a:pPr>
            <a:endParaRPr lang="it-IT" sz="2400" dirty="0"/>
          </a:p>
          <a:p>
            <a:pPr>
              <a:buFontTx/>
              <a:buChar char="-"/>
            </a:pPr>
            <a:r>
              <a:rPr lang="it-IT" sz="2400" dirty="0"/>
              <a:t>Coldiretti</a:t>
            </a:r>
          </a:p>
          <a:p>
            <a:pPr>
              <a:buFontTx/>
              <a:buChar char="-"/>
            </a:pPr>
            <a:r>
              <a:rPr lang="it-IT" sz="2400" dirty="0"/>
              <a:t>Confcooperative-</a:t>
            </a:r>
            <a:r>
              <a:rPr lang="it-IT" sz="2400" dirty="0" err="1"/>
              <a:t>Fedagri</a:t>
            </a:r>
            <a:endParaRPr lang="it-IT" sz="2400" dirty="0"/>
          </a:p>
          <a:p>
            <a:pPr>
              <a:buFontTx/>
              <a:buChar char="-"/>
            </a:pPr>
            <a:r>
              <a:rPr lang="it-IT" sz="2400" dirty="0"/>
              <a:t>AGCI</a:t>
            </a:r>
          </a:p>
          <a:p>
            <a:pPr>
              <a:buFontTx/>
              <a:buChar char="-"/>
            </a:pPr>
            <a:r>
              <a:rPr lang="it-IT" sz="2400" dirty="0"/>
              <a:t>CIA (non ha modificato la proposta di riparto della Regione ma ha proposto l’eliminazione di alcuni interventi)</a:t>
            </a:r>
          </a:p>
          <a:p>
            <a:pPr>
              <a:buFontTx/>
              <a:buChar char="-"/>
            </a:pPr>
            <a:r>
              <a:rPr lang="it-IT" sz="2400" dirty="0"/>
              <a:t>FCPA (non ha modificato la proposta di riparto della Regione ma ha formulato proposte ed osservazioni in merito all’attuazione degli interventi)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6082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46025"/>
            <a:ext cx="8229600" cy="749325"/>
          </a:xfrm>
        </p:spPr>
        <p:txBody>
          <a:bodyPr>
            <a:normAutofit/>
          </a:bodyPr>
          <a:lstStyle/>
          <a:p>
            <a:r>
              <a:rPr lang="it-IT" sz="2400" b="1" dirty="0"/>
              <a:t>Contributi del partenariato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92761" y="921140"/>
            <a:ext cx="8229600" cy="50157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/>
              <a:t>APROCAL, con nota del 23 luglio, ha proposto:</a:t>
            </a:r>
          </a:p>
          <a:p>
            <a:pPr>
              <a:buFontTx/>
              <a:buChar char="-"/>
            </a:pPr>
            <a:r>
              <a:rPr lang="it-IT" sz="2000" dirty="0"/>
              <a:t>di raddoppiare, da 5 M€ a 10 M€, la dotazione dell’ACA 18 relativo all’apicoltura, in considerazione del significativo aumento degli alveari registrato in Calabria nell’ultimo periodo di programmazione;</a:t>
            </a:r>
          </a:p>
          <a:p>
            <a:pPr>
              <a:buFontTx/>
              <a:buChar char="-"/>
            </a:pPr>
            <a:r>
              <a:rPr lang="it-IT" sz="2000" dirty="0"/>
              <a:t>di finanziare l’aumento della dotazione dell’ACA </a:t>
            </a:r>
            <a:r>
              <a:rPr lang="it-IT" sz="2000"/>
              <a:t>18 attraverso una </a:t>
            </a:r>
            <a:r>
              <a:rPr lang="it-IT" sz="2000" u="sng"/>
              <a:t>riduzione delle somme assegnate all’ACA 1 «agricoltura integrata» </a:t>
            </a:r>
            <a:r>
              <a:rPr lang="it-IT" sz="2000"/>
              <a:t>e </a:t>
            </a:r>
            <a:r>
              <a:rPr lang="it-IT" sz="2000" dirty="0"/>
              <a:t>l’eliminazione dei seguenti interventi:</a:t>
            </a:r>
          </a:p>
          <a:p>
            <a:pPr lvl="1">
              <a:buFontTx/>
              <a:buChar char="-"/>
            </a:pPr>
            <a:r>
              <a:rPr lang="it-IT" sz="2000" dirty="0"/>
              <a:t>37 «pagamento compensativo per le aree agricole incluse nei piani di gestione dei bacini idrografici»</a:t>
            </a:r>
          </a:p>
          <a:p>
            <a:pPr lvl="1">
              <a:buFontTx/>
              <a:buChar char="-"/>
            </a:pPr>
            <a:r>
              <a:rPr lang="it-IT" sz="2000" dirty="0"/>
              <a:t>55 «avvio di nuove imprese connesse alla silvicoltura»</a:t>
            </a:r>
          </a:p>
          <a:p>
            <a:pPr lvl="1">
              <a:buFontTx/>
              <a:buChar char="-"/>
            </a:pPr>
            <a:r>
              <a:rPr lang="it-IT" sz="2000" dirty="0"/>
              <a:t>69 «cooperazione per azioni di supporto all’innovazione e servizi rivolti ai settori agricolo, forestale e agroalimentare</a:t>
            </a:r>
          </a:p>
          <a:p>
            <a:pPr lvl="1">
              <a:buFontTx/>
              <a:buChar char="-"/>
            </a:pPr>
            <a:r>
              <a:rPr lang="it-IT" sz="2000" dirty="0"/>
              <a:t>75 «azioni dimostrative per il settore agricolo, forestale e i territori rurali»</a:t>
            </a:r>
          </a:p>
          <a:p>
            <a:pPr lvl="1">
              <a:buFontTx/>
              <a:buChar char="-"/>
            </a:pPr>
            <a:r>
              <a:rPr lang="it-IT" sz="2000" dirty="0"/>
              <a:t>76 «creazione e funzionamento di servizi di supporto all’innovazione e back office»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957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</a:t>
            </a:fld>
            <a:endParaRPr lang="it-IT"/>
          </a:p>
        </p:txBody>
      </p:sp>
      <p:graphicFrame>
        <p:nvGraphicFramePr>
          <p:cNvPr id="27" name="Tabel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763246"/>
              </p:ext>
            </p:extLst>
          </p:nvPr>
        </p:nvGraphicFramePr>
        <p:xfrm>
          <a:off x="72333" y="1124744"/>
          <a:ext cx="9036498" cy="504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187">
                  <a:extLst>
                    <a:ext uri="{9D8B030D-6E8A-4147-A177-3AD203B41FA5}">
                      <a16:colId xmlns:a16="http://schemas.microsoft.com/office/drawing/2014/main" val="2197800636"/>
                    </a:ext>
                  </a:extLst>
                </a:gridCol>
                <a:gridCol w="1885578">
                  <a:extLst>
                    <a:ext uri="{9D8B030D-6E8A-4147-A177-3AD203B41FA5}">
                      <a16:colId xmlns:a16="http://schemas.microsoft.com/office/drawing/2014/main" val="4224887896"/>
                    </a:ext>
                  </a:extLst>
                </a:gridCol>
                <a:gridCol w="1076690">
                  <a:extLst>
                    <a:ext uri="{9D8B030D-6E8A-4147-A177-3AD203B41FA5}">
                      <a16:colId xmlns:a16="http://schemas.microsoft.com/office/drawing/2014/main" val="2195503791"/>
                    </a:ext>
                  </a:extLst>
                </a:gridCol>
                <a:gridCol w="1153598">
                  <a:extLst>
                    <a:ext uri="{9D8B030D-6E8A-4147-A177-3AD203B41FA5}">
                      <a16:colId xmlns:a16="http://schemas.microsoft.com/office/drawing/2014/main" val="709379589"/>
                    </a:ext>
                  </a:extLst>
                </a:gridCol>
                <a:gridCol w="1076690">
                  <a:extLst>
                    <a:ext uri="{9D8B030D-6E8A-4147-A177-3AD203B41FA5}">
                      <a16:colId xmlns:a16="http://schemas.microsoft.com/office/drawing/2014/main" val="4053763615"/>
                    </a:ext>
                  </a:extLst>
                </a:gridCol>
                <a:gridCol w="1306505">
                  <a:extLst>
                    <a:ext uri="{9D8B030D-6E8A-4147-A177-3AD203B41FA5}">
                      <a16:colId xmlns:a16="http://schemas.microsoft.com/office/drawing/2014/main" val="61063429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1686654"/>
                    </a:ext>
                  </a:extLst>
                </a:gridCol>
                <a:gridCol w="1224138">
                  <a:extLst>
                    <a:ext uri="{9D8B030D-6E8A-4147-A177-3AD203B41FA5}">
                      <a16:colId xmlns:a16="http://schemas.microsoft.com/office/drawing/2014/main" val="1528089837"/>
                    </a:ext>
                  </a:extLst>
                </a:gridCol>
              </a:tblGrid>
              <a:tr h="81693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SCENARIO</a:t>
                      </a:r>
                      <a:r>
                        <a:rPr lang="it-IT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A</a:t>
                      </a:r>
                    </a:p>
                    <a:p>
                      <a:pPr algn="ctr" fontAlgn="ctr"/>
                      <a:r>
                        <a:rPr lang="it-IT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(ringfencing ambientale: 53%)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Regione</a:t>
                      </a:r>
                    </a:p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FCPA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Coldiretti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1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CIA</a:t>
                      </a:r>
                      <a:br>
                        <a:rPr lang="it-IT" sz="1600" b="1" u="none" strike="noStrike" dirty="0">
                          <a:effectLst/>
                        </a:rPr>
                      </a:b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Confcooperative</a:t>
                      </a:r>
                      <a:br>
                        <a:rPr lang="it-IT" sz="1400" b="1" u="none" strike="noStrike" dirty="0">
                          <a:effectLst/>
                        </a:rPr>
                      </a:br>
                      <a:r>
                        <a:rPr lang="it-IT" sz="1400" b="1" u="none" strike="noStrike" dirty="0">
                          <a:effectLst/>
                        </a:rPr>
                        <a:t>FEDAGRI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AGCI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Proposta Sintesi Regione</a:t>
                      </a: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620014"/>
                  </a:ext>
                </a:extLst>
              </a:tr>
              <a:tr h="81693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1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u="none" strike="noStrike" dirty="0">
                          <a:effectLst/>
                        </a:rPr>
                        <a:t>ACA 1 - Produzione integrata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22.000.000 €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50.000.000 €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22.000.000 €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50.000.000 €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22.000.000 €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35.000.000 €</a:t>
                      </a: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982283"/>
                  </a:ext>
                </a:extLst>
              </a:tr>
              <a:tr h="7596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2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u="none" strike="noStrike" dirty="0">
                          <a:effectLst/>
                        </a:rPr>
                        <a:t>ACA 2 - Uso sostenibile dell'acqua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2.000.000 €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20.000.000 €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0 €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25.000.000 €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2.000.000 €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2.000.000 €</a:t>
                      </a: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368334"/>
                  </a:ext>
                </a:extLst>
              </a:tr>
              <a:tr h="102921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u="none" strike="noStrike" dirty="0">
                          <a:effectLst/>
                        </a:rPr>
                        <a:t>ACA 3 - Tecniche lavorazione ridotta dei suoli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5.000.000 €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0 €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0 €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0 €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5.000.000 €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81545"/>
                  </a:ext>
                </a:extLst>
              </a:tr>
              <a:tr h="98867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u="none" strike="noStrike" dirty="0">
                          <a:effectLst/>
                        </a:rPr>
                        <a:t>ACA 4 - Apporto di sostanza organica nei suoli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5.000.000 €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0 €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0 €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5.000.000 €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0 €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590720"/>
                  </a:ext>
                </a:extLst>
              </a:tr>
              <a:tr h="6291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u="none" strike="noStrike" dirty="0">
                          <a:effectLst/>
                        </a:rPr>
                        <a:t>ACA 5 - Inerbimento colture arboree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27.000.000 €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0 €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27.000.000 €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0 €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12.000.000 €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30.000.000 €</a:t>
                      </a: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687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531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6</a:t>
            </a:fld>
            <a:endParaRPr lang="it-IT"/>
          </a:p>
        </p:txBody>
      </p:sp>
      <p:graphicFrame>
        <p:nvGraphicFramePr>
          <p:cNvPr id="27" name="Tabel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356806"/>
              </p:ext>
            </p:extLst>
          </p:nvPr>
        </p:nvGraphicFramePr>
        <p:xfrm>
          <a:off x="1" y="1052736"/>
          <a:ext cx="9143998" cy="52437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133">
                  <a:extLst>
                    <a:ext uri="{9D8B030D-6E8A-4147-A177-3AD203B41FA5}">
                      <a16:colId xmlns:a16="http://schemas.microsoft.com/office/drawing/2014/main" val="2197800636"/>
                    </a:ext>
                  </a:extLst>
                </a:gridCol>
                <a:gridCol w="1951326">
                  <a:extLst>
                    <a:ext uri="{9D8B030D-6E8A-4147-A177-3AD203B41FA5}">
                      <a16:colId xmlns:a16="http://schemas.microsoft.com/office/drawing/2014/main" val="4224887896"/>
                    </a:ext>
                  </a:extLst>
                </a:gridCol>
                <a:gridCol w="920396">
                  <a:extLst>
                    <a:ext uri="{9D8B030D-6E8A-4147-A177-3AD203B41FA5}">
                      <a16:colId xmlns:a16="http://schemas.microsoft.com/office/drawing/2014/main" val="219550379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70937958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4053763615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61063429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1686654"/>
                    </a:ext>
                  </a:extLst>
                </a:gridCol>
                <a:gridCol w="1259631">
                  <a:extLst>
                    <a:ext uri="{9D8B030D-6E8A-4147-A177-3AD203B41FA5}">
                      <a16:colId xmlns:a16="http://schemas.microsoft.com/office/drawing/2014/main" val="2732457494"/>
                    </a:ext>
                  </a:extLst>
                </a:gridCol>
              </a:tblGrid>
              <a:tr h="97118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SCENARIO</a:t>
                      </a:r>
                      <a:r>
                        <a:rPr lang="it-IT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A</a:t>
                      </a:r>
                    </a:p>
                    <a:p>
                      <a:pPr algn="ctr" fontAlgn="ctr"/>
                      <a:r>
                        <a:rPr lang="it-IT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(ringfencing ambientale: 53%)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Regione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dirty="0">
                          <a:effectLst/>
                        </a:rPr>
                        <a:t>FCPA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Coldiretti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1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CIA</a:t>
                      </a:r>
                      <a:br>
                        <a:rPr lang="it-IT" sz="1600" b="1" u="none" strike="noStrike" dirty="0">
                          <a:effectLst/>
                        </a:rPr>
                      </a:b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Confcooperative</a:t>
                      </a:r>
                      <a:br>
                        <a:rPr lang="it-IT" sz="1400" b="1" u="none" strike="noStrike" dirty="0">
                          <a:effectLst/>
                        </a:rPr>
                      </a:br>
                      <a:r>
                        <a:rPr lang="it-IT" sz="1400" b="1" u="none" strike="noStrike" dirty="0">
                          <a:effectLst/>
                        </a:rPr>
                        <a:t>FEDAGRI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AGCI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Proposta Sintesi Regione</a:t>
                      </a: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620014"/>
                  </a:ext>
                </a:extLst>
              </a:tr>
              <a:tr h="81735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242424"/>
                          </a:solidFill>
                          <a:effectLst/>
                          <a:latin typeface="Arial" panose="020B0604020202020204" pitchFamily="34" charset="0"/>
                        </a:rPr>
                        <a:t>ACA 13 - Impegni specifici di gestione effluenti zootecnici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5.000.000 €</a:t>
                      </a:r>
                    </a:p>
                    <a:p>
                      <a:pPr algn="ctr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982283"/>
                  </a:ext>
                </a:extLst>
              </a:tr>
              <a:tr h="76007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ACA 14 - Allevatori custodi dell’agrobiodiversità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368334"/>
                  </a:ext>
                </a:extLst>
              </a:tr>
              <a:tr h="107656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ACA 16 - Conservazione agrobiodiversità - banche </a:t>
                      </a:r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germoplasma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81545"/>
                  </a:ext>
                </a:extLst>
              </a:tr>
              <a:tr h="98917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ACA 17 - Impegni specifici di gestione della fauna selvatica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590720"/>
                  </a:ext>
                </a:extLst>
              </a:tr>
              <a:tr h="62942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242424"/>
                          </a:solidFill>
                          <a:effectLst/>
                          <a:latin typeface="Arial" panose="020B0604020202020204" pitchFamily="34" charset="0"/>
                        </a:rPr>
                        <a:t>ACA 18 - Impegni per l’apicoltura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687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831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7</a:t>
            </a:fld>
            <a:endParaRPr lang="it-IT"/>
          </a:p>
        </p:txBody>
      </p:sp>
      <p:graphicFrame>
        <p:nvGraphicFramePr>
          <p:cNvPr id="27" name="Tabel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931060"/>
              </p:ext>
            </p:extLst>
          </p:nvPr>
        </p:nvGraphicFramePr>
        <p:xfrm>
          <a:off x="53752" y="1124744"/>
          <a:ext cx="9036496" cy="48962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962">
                  <a:extLst>
                    <a:ext uri="{9D8B030D-6E8A-4147-A177-3AD203B41FA5}">
                      <a16:colId xmlns:a16="http://schemas.microsoft.com/office/drawing/2014/main" val="2197800636"/>
                    </a:ext>
                  </a:extLst>
                </a:gridCol>
                <a:gridCol w="2186062">
                  <a:extLst>
                    <a:ext uri="{9D8B030D-6E8A-4147-A177-3AD203B41FA5}">
                      <a16:colId xmlns:a16="http://schemas.microsoft.com/office/drawing/2014/main" val="422488789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95503791"/>
                    </a:ext>
                  </a:extLst>
                </a:gridCol>
                <a:gridCol w="922139">
                  <a:extLst>
                    <a:ext uri="{9D8B030D-6E8A-4147-A177-3AD203B41FA5}">
                      <a16:colId xmlns:a16="http://schemas.microsoft.com/office/drawing/2014/main" val="709379589"/>
                    </a:ext>
                  </a:extLst>
                </a:gridCol>
                <a:gridCol w="1011076">
                  <a:extLst>
                    <a:ext uri="{9D8B030D-6E8A-4147-A177-3AD203B41FA5}">
                      <a16:colId xmlns:a16="http://schemas.microsoft.com/office/drawing/2014/main" val="4053763615"/>
                    </a:ext>
                  </a:extLst>
                </a:gridCol>
                <a:gridCol w="1263845">
                  <a:extLst>
                    <a:ext uri="{9D8B030D-6E8A-4147-A177-3AD203B41FA5}">
                      <a16:colId xmlns:a16="http://schemas.microsoft.com/office/drawing/2014/main" val="610634291"/>
                    </a:ext>
                  </a:extLst>
                </a:gridCol>
                <a:gridCol w="1085324">
                  <a:extLst>
                    <a:ext uri="{9D8B030D-6E8A-4147-A177-3AD203B41FA5}">
                      <a16:colId xmlns:a16="http://schemas.microsoft.com/office/drawing/2014/main" val="201686654"/>
                    </a:ext>
                  </a:extLst>
                </a:gridCol>
                <a:gridCol w="1315984">
                  <a:extLst>
                    <a:ext uri="{9D8B030D-6E8A-4147-A177-3AD203B41FA5}">
                      <a16:colId xmlns:a16="http://schemas.microsoft.com/office/drawing/2014/main" val="547098862"/>
                    </a:ext>
                  </a:extLst>
                </a:gridCol>
              </a:tblGrid>
              <a:tr h="74691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SCENARIO</a:t>
                      </a:r>
                      <a:r>
                        <a:rPr lang="it-IT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A</a:t>
                      </a:r>
                    </a:p>
                    <a:p>
                      <a:pPr algn="ctr" fontAlgn="ctr"/>
                      <a:r>
                        <a:rPr lang="it-IT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(ringfencing ambientale: 53%)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Regione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dirty="0">
                          <a:effectLst/>
                        </a:rPr>
                        <a:t>FCPA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Coldiretti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1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CIA</a:t>
                      </a:r>
                      <a:br>
                        <a:rPr lang="it-IT" sz="1600" b="1" u="none" strike="noStrike" dirty="0">
                          <a:effectLst/>
                        </a:rPr>
                      </a:b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Confcooperative</a:t>
                      </a:r>
                      <a:br>
                        <a:rPr lang="it-IT" sz="1400" b="1" u="none" strike="noStrike" dirty="0">
                          <a:effectLst/>
                        </a:rPr>
                      </a:br>
                      <a:r>
                        <a:rPr lang="it-IT" sz="1400" b="1" u="none" strike="noStrike" dirty="0">
                          <a:effectLst/>
                        </a:rPr>
                        <a:t>FEDAGRI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AGCI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Proposta Sintesi Regione</a:t>
                      </a: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620014"/>
                  </a:ext>
                </a:extLst>
              </a:tr>
              <a:tr h="74691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242424"/>
                          </a:solidFill>
                          <a:effectLst/>
                          <a:latin typeface="+mn-lt"/>
                        </a:rPr>
                        <a:t>ACA 21 – Impegni specifici di gestione dei residui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982283"/>
                  </a:ext>
                </a:extLst>
              </a:tr>
              <a:tr h="69457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242424"/>
                          </a:solidFill>
                          <a:effectLst/>
                          <a:latin typeface="+mn-lt"/>
                        </a:rPr>
                        <a:t>ACA 22 – Impegni specifici Risaie (biodiversità)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368334"/>
                  </a:ext>
                </a:extLst>
              </a:tr>
              <a:tr h="941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242424"/>
                          </a:solidFill>
                          <a:effectLst/>
                          <a:latin typeface="+mn-lt"/>
                        </a:rPr>
                        <a:t>ACA 24 - Pratiche agricoltura precisione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81545"/>
                  </a:ext>
                </a:extLst>
              </a:tr>
              <a:tr h="9039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242424"/>
                          </a:solidFill>
                          <a:effectLst/>
                          <a:latin typeface="+mn-lt"/>
                        </a:rPr>
                        <a:t>ACA 25 -  Tutela paesaggi storici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590720"/>
                  </a:ext>
                </a:extLst>
              </a:tr>
              <a:tr h="57517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Sostegno per il mantenimento della forestazione/imboschimento e sistemi </a:t>
                      </a:r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agrogforestali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687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304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8</a:t>
            </a:fld>
            <a:endParaRPr lang="it-IT"/>
          </a:p>
        </p:txBody>
      </p:sp>
      <p:graphicFrame>
        <p:nvGraphicFramePr>
          <p:cNvPr id="27" name="Tabel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279366"/>
              </p:ext>
            </p:extLst>
          </p:nvPr>
        </p:nvGraphicFramePr>
        <p:xfrm>
          <a:off x="0" y="1124744"/>
          <a:ext cx="9143996" cy="5112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255">
                  <a:extLst>
                    <a:ext uri="{9D8B030D-6E8A-4147-A177-3AD203B41FA5}">
                      <a16:colId xmlns:a16="http://schemas.microsoft.com/office/drawing/2014/main" val="2197800636"/>
                    </a:ext>
                  </a:extLst>
                </a:gridCol>
                <a:gridCol w="1961745">
                  <a:extLst>
                    <a:ext uri="{9D8B030D-6E8A-4147-A177-3AD203B41FA5}">
                      <a16:colId xmlns:a16="http://schemas.microsoft.com/office/drawing/2014/main" val="4224887896"/>
                    </a:ext>
                  </a:extLst>
                </a:gridCol>
                <a:gridCol w="1061864">
                  <a:extLst>
                    <a:ext uri="{9D8B030D-6E8A-4147-A177-3AD203B41FA5}">
                      <a16:colId xmlns:a16="http://schemas.microsoft.com/office/drawing/2014/main" val="219550379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70937958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05376361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1063429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1686654"/>
                    </a:ext>
                  </a:extLst>
                </a:gridCol>
                <a:gridCol w="1259628">
                  <a:extLst>
                    <a:ext uri="{9D8B030D-6E8A-4147-A177-3AD203B41FA5}">
                      <a16:colId xmlns:a16="http://schemas.microsoft.com/office/drawing/2014/main" val="3429379731"/>
                    </a:ext>
                  </a:extLst>
                </a:gridCol>
              </a:tblGrid>
              <a:tr h="77840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SCENARIO</a:t>
                      </a:r>
                      <a:r>
                        <a:rPr lang="it-IT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A</a:t>
                      </a:r>
                    </a:p>
                    <a:p>
                      <a:pPr algn="ctr" fontAlgn="ctr"/>
                      <a:r>
                        <a:rPr lang="it-IT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(ringfencing ambientale: 53%)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Regione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dirty="0">
                          <a:effectLst/>
                        </a:rPr>
                        <a:t>FCPA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Coldiretti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1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CIA</a:t>
                      </a:r>
                      <a:br>
                        <a:rPr lang="it-IT" sz="1600" b="1" u="none" strike="noStrike" dirty="0">
                          <a:effectLst/>
                        </a:rPr>
                      </a:b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Confcooperative</a:t>
                      </a:r>
                      <a:br>
                        <a:rPr lang="it-IT" sz="1400" b="1" u="none" strike="noStrike" dirty="0">
                          <a:effectLst/>
                        </a:rPr>
                      </a:br>
                      <a:r>
                        <a:rPr lang="it-IT" sz="1400" b="1" u="none" strike="noStrike" dirty="0">
                          <a:effectLst/>
                        </a:rPr>
                        <a:t>FEDAGRI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AGCI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Proposta Sintesi Regione</a:t>
                      </a: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620014"/>
                  </a:ext>
                </a:extLst>
              </a:tr>
              <a:tr h="88942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Pagamento al fine di adottare e mantenere pratiche e metodi di produzione biologica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170.000.000 €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170.000.000 €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205.000.000 €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982283"/>
                  </a:ext>
                </a:extLst>
              </a:tr>
              <a:tr h="72385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Benessere animale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368334"/>
                  </a:ext>
                </a:extLst>
              </a:tr>
              <a:tr h="111177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Sostegno per la conservazione, l’uso e lo sviluppo sostenibili delle risorse genetiche forestali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81545"/>
                  </a:ext>
                </a:extLst>
              </a:tr>
              <a:tr h="9420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Sostegno zone con svantaggi naturali montagna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590720"/>
                  </a:ext>
                </a:extLst>
              </a:tr>
              <a:tr h="6670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Sostegno zone con altri svantaggi naturali significativi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18.000.000 €</a:t>
                      </a:r>
                    </a:p>
                    <a:p>
                      <a:pPr algn="ctr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687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13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9</a:t>
            </a:fld>
            <a:endParaRPr lang="it-IT"/>
          </a:p>
        </p:txBody>
      </p:sp>
      <p:graphicFrame>
        <p:nvGraphicFramePr>
          <p:cNvPr id="27" name="Tabel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943269"/>
              </p:ext>
            </p:extLst>
          </p:nvPr>
        </p:nvGraphicFramePr>
        <p:xfrm>
          <a:off x="0" y="1052736"/>
          <a:ext cx="9143996" cy="52241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255">
                  <a:extLst>
                    <a:ext uri="{9D8B030D-6E8A-4147-A177-3AD203B41FA5}">
                      <a16:colId xmlns:a16="http://schemas.microsoft.com/office/drawing/2014/main" val="2197800636"/>
                    </a:ext>
                  </a:extLst>
                </a:gridCol>
                <a:gridCol w="2010384">
                  <a:extLst>
                    <a:ext uri="{9D8B030D-6E8A-4147-A177-3AD203B41FA5}">
                      <a16:colId xmlns:a16="http://schemas.microsoft.com/office/drawing/2014/main" val="4224887896"/>
                    </a:ext>
                  </a:extLst>
                </a:gridCol>
                <a:gridCol w="1102467">
                  <a:extLst>
                    <a:ext uri="{9D8B030D-6E8A-4147-A177-3AD203B41FA5}">
                      <a16:colId xmlns:a16="http://schemas.microsoft.com/office/drawing/2014/main" val="2195503791"/>
                    </a:ext>
                  </a:extLst>
                </a:gridCol>
                <a:gridCol w="1102467">
                  <a:extLst>
                    <a:ext uri="{9D8B030D-6E8A-4147-A177-3AD203B41FA5}">
                      <a16:colId xmlns:a16="http://schemas.microsoft.com/office/drawing/2014/main" val="709379589"/>
                    </a:ext>
                  </a:extLst>
                </a:gridCol>
                <a:gridCol w="1102467">
                  <a:extLst>
                    <a:ext uri="{9D8B030D-6E8A-4147-A177-3AD203B41FA5}">
                      <a16:colId xmlns:a16="http://schemas.microsoft.com/office/drawing/2014/main" val="4053763615"/>
                    </a:ext>
                  </a:extLst>
                </a:gridCol>
                <a:gridCol w="1234216">
                  <a:extLst>
                    <a:ext uri="{9D8B030D-6E8A-4147-A177-3AD203B41FA5}">
                      <a16:colId xmlns:a16="http://schemas.microsoft.com/office/drawing/2014/main" val="61063429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1686654"/>
                    </a:ext>
                  </a:extLst>
                </a:gridCol>
                <a:gridCol w="1187620">
                  <a:extLst>
                    <a:ext uri="{9D8B030D-6E8A-4147-A177-3AD203B41FA5}">
                      <a16:colId xmlns:a16="http://schemas.microsoft.com/office/drawing/2014/main" val="2563037614"/>
                    </a:ext>
                  </a:extLst>
                </a:gridCol>
              </a:tblGrid>
              <a:tr h="7573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SCENARIO</a:t>
                      </a:r>
                      <a:r>
                        <a:rPr lang="it-IT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A</a:t>
                      </a:r>
                    </a:p>
                    <a:p>
                      <a:pPr algn="ctr" fontAlgn="ctr"/>
                      <a:r>
                        <a:rPr lang="it-IT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(ringfencing ambientale: 53%)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Regione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dirty="0">
                          <a:effectLst/>
                        </a:rPr>
                        <a:t>FCPA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Coldiretti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1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CIA</a:t>
                      </a:r>
                      <a:br>
                        <a:rPr lang="it-IT" sz="1600" b="1" u="none" strike="noStrike" dirty="0">
                          <a:effectLst/>
                        </a:rPr>
                      </a:b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Confcooperative</a:t>
                      </a:r>
                      <a:br>
                        <a:rPr lang="it-IT" sz="1400" b="1" u="none" strike="noStrike" dirty="0">
                          <a:effectLst/>
                        </a:rPr>
                      </a:br>
                      <a:r>
                        <a:rPr lang="it-IT" sz="1400" b="1" u="none" strike="noStrike" dirty="0">
                          <a:effectLst/>
                        </a:rPr>
                        <a:t>FEDAGRI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AGCI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Proposta Sintesi Regione</a:t>
                      </a: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620014"/>
                  </a:ext>
                </a:extLst>
              </a:tr>
              <a:tr h="108171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Pagamento compensativo per le zone agricole incluse nei piani di gestione dei bacini idrografici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982283"/>
                  </a:ext>
                </a:extLst>
              </a:tr>
              <a:tr h="865368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Investimenti produttivi agricoli per la competitività della aziende agricole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143.000.000 €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155.000.000 €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115.000.000 €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110.250.000 €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368334"/>
                  </a:ext>
                </a:extLst>
              </a:tr>
              <a:tr h="95415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Investimenti produttivi agricoli per ambiente clima e benessere animale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81545"/>
                  </a:ext>
                </a:extLst>
              </a:tr>
              <a:tr h="91656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Investimenti nella aziende agricole per la diversificazione in attività non agricole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12.500.000 €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16.000.000 €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12.500.000 €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14.000.000 €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10.000.000 €</a:t>
                      </a:r>
                    </a:p>
                    <a:p>
                      <a:pPr algn="ctr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590720"/>
                  </a:ext>
                </a:extLst>
              </a:tr>
              <a:tr h="6490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Investimenti non produttivi agricoli con finalità ambientale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3.000.000 €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687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080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1518</Words>
  <Application>Microsoft Office PowerPoint</Application>
  <PresentationFormat>Presentazione su schermo (4:3)</PresentationFormat>
  <Paragraphs>525</Paragraphs>
  <Slides>13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Tahoma</vt:lpstr>
      <vt:lpstr>Tema di Office</vt:lpstr>
      <vt:lpstr>Presentazione standard di PowerPoint</vt:lpstr>
      <vt:lpstr>Presupposti per lo scenario A</vt:lpstr>
      <vt:lpstr>Contributi del partenariato</vt:lpstr>
      <vt:lpstr>Contributi del partenariato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hp15</dc:creator>
  <cp:lastModifiedBy>Daniele Viteri</cp:lastModifiedBy>
  <cp:revision>183</cp:revision>
  <dcterms:created xsi:type="dcterms:W3CDTF">2017-01-16T10:55:56Z</dcterms:created>
  <dcterms:modified xsi:type="dcterms:W3CDTF">2022-07-25T13:05:06Z</dcterms:modified>
</cp:coreProperties>
</file>