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84" r:id="rId4"/>
    <p:sldId id="287" r:id="rId5"/>
    <p:sldId id="288" r:id="rId6"/>
    <p:sldId id="290" r:id="rId7"/>
    <p:sldId id="289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FF"/>
    <a:srgbClr val="2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94660"/>
  </p:normalViewPr>
  <p:slideViewPr>
    <p:cSldViewPr>
      <p:cViewPr>
        <p:scale>
          <a:sx n="76" d="100"/>
          <a:sy n="76" d="100"/>
        </p:scale>
        <p:origin x="-96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49F0E-6A94-4312-8F95-AF6A5433A5CA}" type="datetimeFigureOut">
              <a:rPr lang="it-IT" smtClean="0"/>
              <a:t>07/07/2022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18315-01C4-4C53-99DE-A570FA5B20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5092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D18315-01C4-4C53-99DE-A570FA5B20DE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577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36203-167F-48A3-9AFD-785D7ADF9AC1}" type="datetime1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B9586-4F83-4F3D-9C4B-CE67A3EDFAED}" type="datetime1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6743E-B039-419B-ADF1-45D3F592F609}" type="datetime1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BDB55-F2F2-4571-9E67-0203BF4B6781}" type="datetime1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9CF31-128C-4EB6-A6F9-8E43B8475274}" type="datetime1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625F3-E524-450F-9D55-A2808F552AED}" type="datetime1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8A7C4-1059-4D6A-BD21-A1119919DCE0}" type="datetime1">
              <a:rPr lang="it-IT" smtClean="0"/>
              <a:t>07/07/2022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3E6D-1D34-4902-BBF1-8209164443BA}" type="datetime1">
              <a:rPr lang="it-IT" smtClean="0"/>
              <a:t>07/07/2022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17B-B0A1-49B1-9D26-A2EAE9D64017}" type="datetime1">
              <a:rPr lang="it-IT" smtClean="0"/>
              <a:t>07/07/2022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55FF9-9B2B-47F0-B8F7-6E6E4749AC9D}" type="datetime1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10599-401E-4C9B-9CC9-76B453B31763}" type="datetime1">
              <a:rPr lang="it-IT" smtClean="0"/>
              <a:t>07/07/2022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8D308-CAE4-4F04-923A-0BCC90F3CD54}" type="datetime1">
              <a:rPr lang="it-IT" smtClean="0"/>
              <a:t>07/07/2022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572000" y="3560121"/>
            <a:ext cx="4230955" cy="150810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rgbClr val="C00000"/>
                </a:solidFill>
              </a:rPr>
              <a:t>Tavolo Tecnico Partenariale</a:t>
            </a:r>
          </a:p>
          <a:p>
            <a:pPr algn="ctr">
              <a:lnSpc>
                <a:spcPct val="150000"/>
              </a:lnSpc>
            </a:pP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«Attivazione interventi </a:t>
            </a: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</a:t>
            </a:r>
          </a:p>
          <a:p>
            <a:pPr algn="ctr">
              <a:lnSpc>
                <a:spcPct val="150000"/>
              </a:lnSpc>
            </a:pPr>
            <a:r>
              <a:rPr lang="it-IT" sz="1600" b="1" dirty="0" smtClean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della </a:t>
            </a:r>
            <a:r>
              <a:rPr lang="it-IT" sz="16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PAC 2023-2027.                                 Sintesi proposte del Partenariato»        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547660" y="5018021"/>
            <a:ext cx="455326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it-IT" sz="14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Luglio 2022</a:t>
            </a:r>
          </a:p>
          <a:p>
            <a:pPr algn="ctr"/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Cittadella Regionale «Jole Santelli» - Sala Verde (</a:t>
            </a:r>
            <a:r>
              <a:rPr lang="it-IT" sz="1400" dirty="0" err="1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Cz</a:t>
            </a:r>
            <a:r>
              <a:rPr lang="it-IT" sz="1400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007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10</a:t>
            </a:fld>
            <a:endParaRPr lang="it-IT"/>
          </a:p>
        </p:txBody>
      </p:sp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382726"/>
              </p:ext>
            </p:extLst>
          </p:nvPr>
        </p:nvGraphicFramePr>
        <p:xfrm>
          <a:off x="323528" y="1700808"/>
          <a:ext cx="8640961" cy="3880284"/>
        </p:xfrm>
        <a:graphic>
          <a:graphicData uri="http://schemas.openxmlformats.org/drawingml/2006/table">
            <a:tbl>
              <a:tblPr/>
              <a:tblGrid>
                <a:gridCol w="439371"/>
                <a:gridCol w="585828"/>
                <a:gridCol w="1391341"/>
                <a:gridCol w="512599"/>
                <a:gridCol w="611659"/>
                <a:gridCol w="852911"/>
                <a:gridCol w="951970"/>
                <a:gridCol w="659056"/>
                <a:gridCol w="219685"/>
                <a:gridCol w="878742"/>
                <a:gridCol w="394549"/>
                <a:gridCol w="534439"/>
                <a:gridCol w="608811"/>
              </a:tblGrid>
              <a:tr h="2909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it-IT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9190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Università </a:t>
                      </a:r>
                      <a:r>
                        <a:rPr lang="it-IT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Mediterranea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25642"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SRH001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Erogazione di servizi di consulenza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02.01.01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6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SRH002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Formazione dei consulenti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76849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SRH003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Formazione degli imprenditori agricoli, degli addetti delle imprese operanti nei settori agricoltura, zootecnia, silvicoltura, industrie alimentari, e degli altri soggetti privati e pubblici funzionali allo sviluppo delle aree rurali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01.01.01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6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SRH004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Azioni di informazione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256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SRH005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Azioni dimostrative per il settore agricolo/forestale e i territori rurali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157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SRH006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Creazione e funzionamento di servizi di supporto all'innovazione e back office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A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B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E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F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2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3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6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7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8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9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A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B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C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D000000}"/>
              </a:ext>
            </a:extLst>
          </p:cNvPr>
          <p:cNvSpPr/>
          <p:nvPr/>
        </p:nvSpPr>
        <p:spPr>
          <a:xfrm>
            <a:off x="4572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E000000}"/>
              </a:ext>
            </a:extLst>
          </p:cNvPr>
          <p:cNvSpPr/>
          <p:nvPr/>
        </p:nvSpPr>
        <p:spPr>
          <a:xfrm>
            <a:off x="1071563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8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9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A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B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C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D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E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F000000}"/>
              </a:ext>
            </a:extLst>
          </p:cNvPr>
          <p:cNvSpPr/>
          <p:nvPr/>
        </p:nvSpPr>
        <p:spPr>
          <a:xfrm>
            <a:off x="196215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30000000}"/>
              </a:ext>
            </a:extLst>
          </p:cNvPr>
          <p:cNvSpPr/>
          <p:nvPr/>
        </p:nvSpPr>
        <p:spPr>
          <a:xfrm>
            <a:off x="1079500" y="57959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5" name="Rettangolo 64"/>
          <p:cNvSpPr/>
          <p:nvPr/>
        </p:nvSpPr>
        <p:spPr>
          <a:xfrm>
            <a:off x="6309170" y="1844824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Rettangolo 65"/>
          <p:cNvSpPr/>
          <p:nvPr/>
        </p:nvSpPr>
        <p:spPr>
          <a:xfrm>
            <a:off x="6912260" y="1844824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4427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835696" y="2409151"/>
            <a:ext cx="5692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«Attivazione </a:t>
            </a:r>
            <a:r>
              <a:rPr lang="it-IT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interventi PS </a:t>
            </a:r>
            <a:endParaRPr lang="it-IT" sz="2800" dirty="0" smtClean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</a:t>
            </a:r>
            <a:r>
              <a:rPr lang="it-IT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 </a:t>
            </a:r>
            <a:r>
              <a:rPr lang="it-IT" sz="2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2023-2027.</a:t>
            </a:r>
            <a:endParaRPr lang="it-IT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Sintesi </a:t>
            </a:r>
            <a:r>
              <a:rPr lang="it-IT" sz="2800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proposte del </a:t>
            </a:r>
            <a:r>
              <a:rPr lang="it-IT" sz="2800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Partenariato» </a:t>
            </a:r>
            <a:endParaRPr lang="it-IT" sz="2800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31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3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574267"/>
              </p:ext>
            </p:extLst>
          </p:nvPr>
        </p:nvGraphicFramePr>
        <p:xfrm>
          <a:off x="395536" y="1268760"/>
          <a:ext cx="8517633" cy="4687752"/>
        </p:xfrm>
        <a:graphic>
          <a:graphicData uri="http://schemas.openxmlformats.org/drawingml/2006/table">
            <a:tbl>
              <a:tblPr/>
              <a:tblGrid>
                <a:gridCol w="432048"/>
                <a:gridCol w="504056"/>
                <a:gridCol w="1430284"/>
                <a:gridCol w="443272"/>
                <a:gridCol w="790740"/>
                <a:gridCol w="720080"/>
                <a:gridCol w="936104"/>
                <a:gridCol w="576064"/>
                <a:gridCol w="288032"/>
                <a:gridCol w="785831"/>
                <a:gridCol w="484188"/>
                <a:gridCol w="526812"/>
                <a:gridCol w="600122"/>
              </a:tblGrid>
              <a:tr h="25443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270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Università 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Mediterranea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SRA001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1 - Produzione integrata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10.01.01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SRA002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2 - Uso sostenibile dell'acqua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SRA003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3 - Tecniche lavorazione ridotta dei suoli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10.01.05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SRA004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4 - Apporto di sostanza organica nei suoli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SRA005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5 - Inerbimento colture arboree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10.01.02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SRA006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6 - Cover cops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SRA007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7 - Conversione seminativi a prati e pascoli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10.01.04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SRA008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8 - Gestione prati e pascoli permanenti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SRA010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9 - Impegni gestione habitat specifici natura 2000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46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SRA010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10- Supporto alla gestione di investimenti non produttivi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228184" y="1412776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888691" y="1412776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9947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109518"/>
              </p:ext>
            </p:extLst>
          </p:nvPr>
        </p:nvGraphicFramePr>
        <p:xfrm>
          <a:off x="251520" y="1340768"/>
          <a:ext cx="8686801" cy="4710714"/>
        </p:xfrm>
        <a:graphic>
          <a:graphicData uri="http://schemas.openxmlformats.org/drawingml/2006/table">
            <a:tbl>
              <a:tblPr/>
              <a:tblGrid>
                <a:gridCol w="432048"/>
                <a:gridCol w="504056"/>
                <a:gridCol w="1477283"/>
                <a:gridCol w="452075"/>
                <a:gridCol w="806946"/>
                <a:gridCol w="648072"/>
                <a:gridCol w="954891"/>
                <a:gridCol w="516409"/>
                <a:gridCol w="472916"/>
                <a:gridCol w="778984"/>
                <a:gridCol w="493805"/>
                <a:gridCol w="537275"/>
                <a:gridCol w="612041"/>
              </a:tblGrid>
              <a:tr h="25779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4723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Università 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Mediterranea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SRA011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11 - Gestione attiva infrastrutture ecologiche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SRA012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12 - Colture  a perdere-corridoi ecologici-fasce ecologiche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10.01.03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SRA013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13 - Impegni specifici di gestione effluenti zootecnici 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10.01.10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SRA014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14 - Allevatori custodi dell’agrobiodiversità 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10.01.08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SRA015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15 - Agricoltori  custodi dell’agrobiodiversità 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10.01.06-10.01.07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8410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SRA016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16 - Conservazione agrobiodiversità - banche germoplasma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SRA017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17 - Impegni specifici di gestione della fauna selvatica 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SRA018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18 - Impegni per l’apicoltura 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10.01.09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SRA019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19 - Riduzione impiego fitofarmaci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9984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4946" marR="4946" marT="494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SRA020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20 – Impegni specifici di uso sostenibile dei nutrienti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946" marR="4946" marT="494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6228184" y="1484784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804248" y="1484784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0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876485"/>
              </p:ext>
            </p:extLst>
          </p:nvPr>
        </p:nvGraphicFramePr>
        <p:xfrm>
          <a:off x="395536" y="1340768"/>
          <a:ext cx="8435280" cy="4736181"/>
        </p:xfrm>
        <a:graphic>
          <a:graphicData uri="http://schemas.openxmlformats.org/drawingml/2006/table">
            <a:tbl>
              <a:tblPr/>
              <a:tblGrid>
                <a:gridCol w="432048"/>
                <a:gridCol w="504056"/>
                <a:gridCol w="1407404"/>
                <a:gridCol w="438986"/>
                <a:gridCol w="627282"/>
                <a:gridCol w="694680"/>
                <a:gridCol w="936104"/>
                <a:gridCol w="576064"/>
                <a:gridCol w="432048"/>
                <a:gridCol w="791064"/>
                <a:gridCol w="479507"/>
                <a:gridCol w="521718"/>
                <a:gridCol w="594319"/>
              </a:tblGrid>
              <a:tr h="26605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836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Università 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Mediterranea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412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21 – Impegni specifici di gestione dei residui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22 – Impegni specifici Risaie (biodiversità)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23 - Impegni specifici sosteniblità ambientale allevamenti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24 - Pratiche agricoltura precisione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25 -  Tutela paesaggi storici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1266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24242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 26 - Ritiro seminativi dalla produzione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094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Pagamento per impegni silvoambientali e impegni in materia di clima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94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Sostegno per il mantenimento della forestazione/imboschimento e sistemi agrogforestali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63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Pagamento al fine di adottare e mantenere pratiche e metodi di produzione biologica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9495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Benessere animale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5" name="Rettangolo 4"/>
          <p:cNvSpPr/>
          <p:nvPr/>
        </p:nvSpPr>
        <p:spPr>
          <a:xfrm>
            <a:off x="6228184" y="1484784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804248" y="1484784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72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6</a:t>
            </a:fld>
            <a:endParaRPr lang="it-IT"/>
          </a:p>
        </p:txBody>
      </p:sp>
      <p:sp>
        <p:nvSpPr>
          <p:cNvPr id="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SpPr/>
          <p:nvPr/>
        </p:nvSpPr>
        <p:spPr>
          <a:xfrm>
            <a:off x="457200" y="55356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SpPr/>
          <p:nvPr/>
        </p:nvSpPr>
        <p:spPr>
          <a:xfrm>
            <a:off x="457200" y="55356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SpPr/>
          <p:nvPr/>
        </p:nvSpPr>
        <p:spPr>
          <a:xfrm>
            <a:off x="457200" y="93551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SpPr/>
          <p:nvPr/>
        </p:nvSpPr>
        <p:spPr>
          <a:xfrm>
            <a:off x="457200" y="93551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E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F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6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7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8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9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A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B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C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D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8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9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C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D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graphicFrame>
        <p:nvGraphicFramePr>
          <p:cNvPr id="24" name="Tabel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411718"/>
              </p:ext>
            </p:extLst>
          </p:nvPr>
        </p:nvGraphicFramePr>
        <p:xfrm>
          <a:off x="323528" y="1484785"/>
          <a:ext cx="8435280" cy="4367165"/>
        </p:xfrm>
        <a:graphic>
          <a:graphicData uri="http://schemas.openxmlformats.org/drawingml/2006/table">
            <a:tbl>
              <a:tblPr/>
              <a:tblGrid>
                <a:gridCol w="432048"/>
                <a:gridCol w="504056"/>
                <a:gridCol w="1407404"/>
                <a:gridCol w="536812"/>
                <a:gridCol w="663720"/>
                <a:gridCol w="776440"/>
                <a:gridCol w="936104"/>
                <a:gridCol w="504056"/>
                <a:gridCol w="288032"/>
                <a:gridCol w="791064"/>
                <a:gridCol w="479507"/>
                <a:gridCol w="521718"/>
                <a:gridCol w="594319"/>
              </a:tblGrid>
              <a:tr h="40585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PSR 14-22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526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Università </a:t>
                      </a:r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Mediterranea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15270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SRA031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Sostegno per la conservazione, l’uso e lo sviluppo sostenibili delle risorse genetiche forestali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5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Sostegno zone con svantaggi naturali montagna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5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Sostegno zone con altri svantaggi naturali significativi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5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SRB003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Sostegno zone con vincoli specifici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5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SRC001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Pagamento compensativo per le zone agricole Natura 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5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SRC002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Pagamento compensativo per le zone forestali Natura 2000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58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SRC003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Pagamento compensativo per le zone agricole incluse nei piani di gestione dei bacini idrografici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80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produttivi agricoli per la comptetitività della aziende agricole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04.01.01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04583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produttivi agricoli per ambiente clima e benessere animale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04.01.01 - parte ambientale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03056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nella aziende agricole per la diversificazione in attività non agricole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06.04.01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2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SpPr/>
          <p:nvPr/>
        </p:nvSpPr>
        <p:spPr>
          <a:xfrm>
            <a:off x="457200" y="55356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SpPr/>
          <p:nvPr/>
        </p:nvSpPr>
        <p:spPr>
          <a:xfrm>
            <a:off x="457200" y="55356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SpPr/>
          <p:nvPr/>
        </p:nvSpPr>
        <p:spPr>
          <a:xfrm>
            <a:off x="457200" y="93551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SpPr/>
          <p:nvPr/>
        </p:nvSpPr>
        <p:spPr>
          <a:xfrm>
            <a:off x="457200" y="93551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E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F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6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7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8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9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A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B000000}"/>
              </a:ext>
            </a:extLst>
          </p:cNvPr>
          <p:cNvSpPr/>
          <p:nvPr/>
        </p:nvSpPr>
        <p:spPr>
          <a:xfrm>
            <a:off x="457200" y="999331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C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D000000}"/>
              </a:ext>
            </a:extLst>
          </p:cNvPr>
          <p:cNvSpPr/>
          <p:nvPr/>
        </p:nvSpPr>
        <p:spPr>
          <a:xfrm>
            <a:off x="457200" y="105362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8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9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C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D000000}"/>
              </a:ext>
            </a:extLst>
          </p:cNvPr>
          <p:cNvSpPr/>
          <p:nvPr/>
        </p:nvSpPr>
        <p:spPr>
          <a:xfrm>
            <a:off x="1962150" y="519588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46" name="Rettangolo 45"/>
          <p:cNvSpPr/>
          <p:nvPr/>
        </p:nvSpPr>
        <p:spPr>
          <a:xfrm>
            <a:off x="6156176" y="1628800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Rettangolo 46"/>
          <p:cNvSpPr/>
          <p:nvPr/>
        </p:nvSpPr>
        <p:spPr>
          <a:xfrm>
            <a:off x="6768153" y="1640102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62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7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55273"/>
              </p:ext>
            </p:extLst>
          </p:nvPr>
        </p:nvGraphicFramePr>
        <p:xfrm>
          <a:off x="251522" y="1772819"/>
          <a:ext cx="8697801" cy="4137002"/>
        </p:xfrm>
        <a:graphic>
          <a:graphicData uri="http://schemas.openxmlformats.org/drawingml/2006/table">
            <a:tbl>
              <a:tblPr/>
              <a:tblGrid>
                <a:gridCol w="432046"/>
                <a:gridCol w="504056"/>
                <a:gridCol w="1584176"/>
                <a:gridCol w="504056"/>
                <a:gridCol w="889496"/>
                <a:gridCol w="643986"/>
                <a:gridCol w="842782"/>
                <a:gridCol w="504056"/>
                <a:gridCol w="360040"/>
                <a:gridCol w="787907"/>
                <a:gridCol w="494430"/>
                <a:gridCol w="537955"/>
                <a:gridCol w="612815"/>
              </a:tblGrid>
              <a:tr h="3859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0652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Univeristà Mediterranea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57274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non produttivi agricoli con finalità ambientale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1454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Impianto forestazione/imboschimento e sistemi agroforestali su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terreini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agricolo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08.01.01 - solo impianti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9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per la prevenzione ed il rispristino del potenziale produttivo agricolo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9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in infrastrutture per l'agricoltura e per lo sviluppo socio-economico delle aree rurali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04.03.01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72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in infrastrutture con finalità ambientali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04.03.02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72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non produttivi aree rurali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07.04.01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9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Impianto</a:t>
                      </a:r>
                      <a:r>
                        <a:rPr lang="it-IT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</a:t>
                      </a:r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orestazione/imboschimento 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 terreni non agricoli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72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non produttivi forestali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08.05.01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727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prevenzione e ripristino danni foreste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08.03.01-08.04.01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91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per la trasformazione e commercializzazione dei prodotti agricoli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04.02.01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A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B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E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F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2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3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6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7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8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9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A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B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C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D000000}"/>
              </a:ext>
            </a:extLst>
          </p:cNvPr>
          <p:cNvSpPr/>
          <p:nvPr/>
        </p:nvSpPr>
        <p:spPr>
          <a:xfrm>
            <a:off x="45720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E000000}"/>
              </a:ext>
            </a:extLst>
          </p:cNvPr>
          <p:cNvSpPr/>
          <p:nvPr/>
        </p:nvSpPr>
        <p:spPr>
          <a:xfrm>
            <a:off x="1071563" y="60023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8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9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A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B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C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D000000}"/>
              </a:ext>
            </a:extLst>
          </p:cNvPr>
          <p:cNvSpPr/>
          <p:nvPr/>
        </p:nvSpPr>
        <p:spPr>
          <a:xfrm>
            <a:off x="1962150" y="5495925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E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F000000}"/>
              </a:ext>
            </a:extLst>
          </p:cNvPr>
          <p:cNvSpPr/>
          <p:nvPr/>
        </p:nvSpPr>
        <p:spPr>
          <a:xfrm>
            <a:off x="1962150" y="6197600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30000000}"/>
              </a:ext>
            </a:extLst>
          </p:cNvPr>
          <p:cNvSpPr/>
          <p:nvPr/>
        </p:nvSpPr>
        <p:spPr>
          <a:xfrm>
            <a:off x="1079500" y="6002338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6321696" y="1916832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6897627" y="1916832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144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8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372575"/>
              </p:ext>
            </p:extLst>
          </p:nvPr>
        </p:nvGraphicFramePr>
        <p:xfrm>
          <a:off x="179513" y="1556793"/>
          <a:ext cx="8723313" cy="4214629"/>
        </p:xfrm>
        <a:graphic>
          <a:graphicData uri="http://schemas.openxmlformats.org/drawingml/2006/table">
            <a:tbl>
              <a:tblPr/>
              <a:tblGrid>
                <a:gridCol w="439301"/>
                <a:gridCol w="512517"/>
                <a:gridCol w="1471713"/>
                <a:gridCol w="453976"/>
                <a:gridCol w="794900"/>
                <a:gridCol w="720598"/>
                <a:gridCol w="904539"/>
                <a:gridCol w="518580"/>
                <a:gridCol w="480516"/>
                <a:gridCol w="776646"/>
                <a:gridCol w="495881"/>
                <a:gridCol w="539533"/>
                <a:gridCol w="614613"/>
              </a:tblGrid>
              <a:tr h="385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4936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Univeristà Mediterranea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385520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produttivi non agricoli in aree rurali (es. artigianato, turismo rurale ecc.)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17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SRD015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Investimenti produttivi forestali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08.06.01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Insediamento giovani agricoltori (a,b)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04.01.02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51796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Insediamento nuovi agricoltori (non giovani)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7013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Avvio di nuove imprese connesse alla silvicoltura</a:t>
                      </a:r>
                      <a:r>
                        <a:rPr lang="it-IT" sz="800" b="0" i="0" u="none" strike="noStrike" dirty="0">
                          <a:solidFill>
                            <a:srgbClr val="365F9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3453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SRE004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up non agricoli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06.02.01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85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SRF001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Assicurazioni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SRF002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Fondi mutualità danni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SRF003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Fondi mutualità reddito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552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SRF004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Fondo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mutualizazione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nazionale contro eventi catastrofali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gestione nazionale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A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B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E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F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2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3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6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7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8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9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A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B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C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D000000}"/>
              </a:ext>
            </a:extLst>
          </p:cNvPr>
          <p:cNvSpPr/>
          <p:nvPr/>
        </p:nvSpPr>
        <p:spPr>
          <a:xfrm>
            <a:off x="4572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E000000}"/>
              </a:ext>
            </a:extLst>
          </p:cNvPr>
          <p:cNvSpPr/>
          <p:nvPr/>
        </p:nvSpPr>
        <p:spPr>
          <a:xfrm>
            <a:off x="1071563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8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9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A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B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C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D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E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F000000}"/>
              </a:ext>
            </a:extLst>
          </p:cNvPr>
          <p:cNvSpPr/>
          <p:nvPr/>
        </p:nvSpPr>
        <p:spPr>
          <a:xfrm>
            <a:off x="196215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30000000}"/>
              </a:ext>
            </a:extLst>
          </p:cNvPr>
          <p:cNvSpPr/>
          <p:nvPr/>
        </p:nvSpPr>
        <p:spPr>
          <a:xfrm>
            <a:off x="1079500" y="55038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6804248" y="1700808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6213684" y="1700808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459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9</a:t>
            </a:fld>
            <a:endParaRPr lang="it-IT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231085"/>
              </p:ext>
            </p:extLst>
          </p:nvPr>
        </p:nvGraphicFramePr>
        <p:xfrm>
          <a:off x="251520" y="1628802"/>
          <a:ext cx="8712968" cy="4098085"/>
        </p:xfrm>
        <a:graphic>
          <a:graphicData uri="http://schemas.openxmlformats.org/drawingml/2006/table">
            <a:tbl>
              <a:tblPr/>
              <a:tblGrid>
                <a:gridCol w="430325"/>
                <a:gridCol w="528411"/>
                <a:gridCol w="1610308"/>
                <a:gridCol w="442494"/>
                <a:gridCol w="902294"/>
                <a:gridCol w="651931"/>
                <a:gridCol w="725499"/>
                <a:gridCol w="517965"/>
                <a:gridCol w="565053"/>
                <a:gridCol w="690619"/>
                <a:gridCol w="495292"/>
                <a:gridCol w="538893"/>
                <a:gridCol w="613884"/>
              </a:tblGrid>
              <a:tr h="3790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Numero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Codice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intervento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</a:t>
                      </a:r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PSR</a:t>
                      </a:r>
                    </a:p>
                    <a:p>
                      <a:pPr algn="ctr" fontAlgn="ctr"/>
                      <a:r>
                        <a:rPr lang="it-I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14-22</a:t>
                      </a:r>
                      <a:endParaRPr lang="it-IT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Attivazione SI</a:t>
                      </a:r>
                      <a:r>
                        <a:rPr lang="it-IT" sz="1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it-I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  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3790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Proposta iniziale Regione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Univeristà Mediterranea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Confcooperative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ASSOGAL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Confagricoltura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ENAPAICAAIC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Coldiretti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Forum Terzo Settore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</a:tr>
              <a:tr h="252721"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Sostegno ai Gruppi Operativi del PEI AGRI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16.01.01.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27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Costituzione organizzazioni di produttori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16690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Partecipazione regimi qualità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03.01.01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50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Cooperazione per il ricambio generazionale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7908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Supporto preparatorio leader sostegno alla preparazione delle strategie di sviluppo rurale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52721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Leader - attuazione strategie di sviluppo locale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4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cooperazione per lo sviluppo rurale, locale e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</a:t>
                      </a:r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village</a:t>
                      </a:r>
                      <a:endParaRPr lang="it-IT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16.03-16.04-16.08-16.09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50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Sostegno ad azioni pilota e di collaudo dell’innovazione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0544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Cooperazione per azioni di supporto all'innovazione e servizi rivolti ai settori agricolo, forestale e agreoalimentare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Misura 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5034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SRG010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Promozione dei prodotti di qualità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03.02.01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2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3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4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5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6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7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A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B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E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0F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2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3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6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7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8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1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9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A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B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C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D000000}"/>
              </a:ext>
            </a:extLst>
          </p:cNvPr>
          <p:cNvSpPr/>
          <p:nvPr/>
        </p:nvSpPr>
        <p:spPr>
          <a:xfrm>
            <a:off x="4572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4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1E000000}"/>
              </a:ext>
            </a:extLst>
          </p:cNvPr>
          <p:cNvSpPr/>
          <p:nvPr/>
        </p:nvSpPr>
        <p:spPr>
          <a:xfrm>
            <a:off x="1071563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5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8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6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9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7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A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8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B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29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C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0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D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1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E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2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2F000000}"/>
              </a:ext>
            </a:extLst>
          </p:cNvPr>
          <p:cNvSpPr/>
          <p:nvPr/>
        </p:nvSpPr>
        <p:spPr>
          <a:xfrm>
            <a:off x="196215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3" name="Shape 3784">
            <a:extLst>
              <a:ext uri="{FF2B5EF4-FFF2-40B4-BE49-F238E27FC236}">
                <a16:creationId xmlns:lc="http://schemas.openxmlformats.org/drawingml/2006/lockedCanvas" xmlns:a16="http://schemas.microsoft.com/office/drawing/2014/main" xmlns:xdr="http://schemas.openxmlformats.org/drawingml/2006/spreadsheetDrawing" xmlns="" id="{00000000-0008-0000-0000-000030000000}"/>
              </a:ext>
            </a:extLst>
          </p:cNvPr>
          <p:cNvSpPr/>
          <p:nvPr/>
        </p:nvSpPr>
        <p:spPr>
          <a:xfrm>
            <a:off x="1079500" y="5402263"/>
            <a:ext cx="44450" cy="6350"/>
          </a:xfrm>
          <a:custGeom>
            <a:avLst/>
            <a:gdLst/>
            <a:ahLst/>
            <a:cxnLst/>
            <a:rect l="0" t="0" r="0" b="0"/>
            <a:pathLst>
              <a:path w="44450" h="6350">
                <a:moveTo>
                  <a:pt x="44196" y="0"/>
                </a:moveTo>
                <a:lnTo>
                  <a:pt x="0" y="0"/>
                </a:lnTo>
                <a:lnTo>
                  <a:pt x="0" y="6096"/>
                </a:lnTo>
                <a:lnTo>
                  <a:pt x="44196" y="6096"/>
                </a:lnTo>
                <a:lnTo>
                  <a:pt x="44196" y="0"/>
                </a:lnTo>
                <a:close/>
              </a:path>
            </a:pathLst>
          </a:custGeom>
          <a:solidFill>
            <a:srgbClr val="000000">
              <a:alpha val="50000"/>
            </a:srgbClr>
          </a:solidFill>
        </p:spPr>
        <p:txBody>
          <a:bodyPr/>
          <a:lstStyle/>
          <a:p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6336196" y="1772816"/>
            <a:ext cx="216024" cy="7200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6912260" y="1765429"/>
            <a:ext cx="216024" cy="7200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5398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1113</Words>
  <Application>Microsoft Office PowerPoint</Application>
  <PresentationFormat>Presentazione su schermo (4:3)</PresentationFormat>
  <Paragraphs>1167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hp15</dc:creator>
  <cp:lastModifiedBy>hp15</cp:lastModifiedBy>
  <cp:revision>135</cp:revision>
  <dcterms:created xsi:type="dcterms:W3CDTF">2017-01-16T10:55:56Z</dcterms:created>
  <dcterms:modified xsi:type="dcterms:W3CDTF">2022-07-07T18:50:12Z</dcterms:modified>
</cp:coreProperties>
</file>