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91" r:id="rId3"/>
    <p:sldId id="292" r:id="rId4"/>
    <p:sldId id="288" r:id="rId5"/>
    <p:sldId id="293" r:id="rId6"/>
    <p:sldId id="294" r:id="rId7"/>
    <p:sldId id="290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33CCFF"/>
    <a:srgbClr val="2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65" autoAdjust="0"/>
    <p:restoredTop sz="94660"/>
  </p:normalViewPr>
  <p:slideViewPr>
    <p:cSldViewPr>
      <p:cViewPr varScale="1">
        <p:scale>
          <a:sx n="93" d="100"/>
          <a:sy n="93" d="100"/>
        </p:scale>
        <p:origin x="581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49F0E-6A94-4312-8F95-AF6A5433A5CA}" type="datetimeFigureOut">
              <a:rPr lang="it-IT" smtClean="0"/>
              <a:t>26/07/2022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18315-01C4-4C53-99DE-A570FA5B20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5092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8315-01C4-4C53-99DE-A570FA5B20DE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0860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8315-01C4-4C53-99DE-A570FA5B20DE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7380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6203-167F-48A3-9AFD-785D7ADF9AC1}" type="datetime1">
              <a:rPr lang="it-IT" smtClean="0"/>
              <a:t>26/07/2022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9586-4F83-4F3D-9C4B-CE67A3EDFAED}" type="datetime1">
              <a:rPr lang="it-IT" smtClean="0"/>
              <a:t>26/07/2022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6743E-B039-419B-ADF1-45D3F592F609}" type="datetime1">
              <a:rPr lang="it-IT" smtClean="0"/>
              <a:t>26/07/2022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DB55-F2F2-4571-9E67-0203BF4B6781}" type="datetime1">
              <a:rPr lang="it-IT" smtClean="0"/>
              <a:t>26/07/2022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CF31-128C-4EB6-A6F9-8E43B8475274}" type="datetime1">
              <a:rPr lang="it-IT" smtClean="0"/>
              <a:t>26/07/2022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625F3-E524-450F-9D55-A2808F552AED}" type="datetime1">
              <a:rPr lang="it-IT" smtClean="0"/>
              <a:t>26/07/2022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8A7C4-1059-4D6A-BD21-A1119919DCE0}" type="datetime1">
              <a:rPr lang="it-IT" smtClean="0"/>
              <a:t>26/07/2022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3E6D-1D34-4902-BBF1-8209164443BA}" type="datetime1">
              <a:rPr lang="it-IT" smtClean="0"/>
              <a:t>26/07/2022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B17B-B0A1-49B1-9D26-A2EAE9D64017}" type="datetime1">
              <a:rPr lang="it-IT" smtClean="0"/>
              <a:t>26/07/2022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55FF9-9B2B-47F0-B8F7-6E6E4749AC9D}" type="datetime1">
              <a:rPr lang="it-IT" smtClean="0"/>
              <a:t>26/07/2022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10599-401E-4C9B-9CC9-76B453B31763}" type="datetime1">
              <a:rPr lang="it-IT" smtClean="0"/>
              <a:t>26/07/2022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8D308-CAE4-4F04-923A-0BCC90F3CD54}" type="datetime1">
              <a:rPr lang="it-IT" smtClean="0"/>
              <a:t>26/07/2022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708816" y="3717032"/>
            <a:ext cx="4230955" cy="10885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C00000"/>
                </a:solidFill>
              </a:rPr>
              <a:t>Tavolo Tecnico Partenariale</a:t>
            </a:r>
          </a:p>
          <a:p>
            <a:pPr algn="ctr">
              <a:lnSpc>
                <a:spcPct val="150000"/>
              </a:lnSpc>
            </a:pPr>
            <a:r>
              <a:rPr lang="it-IT" sz="16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«Attivazione interventi PS</a:t>
            </a:r>
          </a:p>
          <a:p>
            <a:pPr algn="ctr">
              <a:lnSpc>
                <a:spcPct val="150000"/>
              </a:lnSpc>
            </a:pPr>
            <a:r>
              <a:rPr lang="it-IT" sz="16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della PAC 2023-2027.                                          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547660" y="5018021"/>
            <a:ext cx="45532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it-IT" sz="14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 Luglio 2022</a:t>
            </a:r>
          </a:p>
          <a:p>
            <a:pPr algn="ctr"/>
            <a:r>
              <a:rPr lang="it-IT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Cittadella Regionale «Jole Santelli» - Sala Verde (</a:t>
            </a:r>
            <a:r>
              <a:rPr lang="it-IT" sz="1400" dirty="0" err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Cz</a:t>
            </a:r>
            <a:r>
              <a:rPr lang="it-IT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1007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A0CA8E9-05DE-283E-C14B-1C280220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</a:t>
            </a:fld>
            <a:endParaRPr lang="it-IT"/>
          </a:p>
        </p:txBody>
      </p:sp>
      <p:graphicFrame>
        <p:nvGraphicFramePr>
          <p:cNvPr id="7" name="Tabella 7">
            <a:extLst>
              <a:ext uri="{FF2B5EF4-FFF2-40B4-BE49-F238E27FC236}">
                <a16:creationId xmlns:a16="http://schemas.microsoft.com/office/drawing/2014/main" id="{92391C34-472A-5C70-EE8C-00BDD7B2EE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267405"/>
              </p:ext>
            </p:extLst>
          </p:nvPr>
        </p:nvGraphicFramePr>
        <p:xfrm>
          <a:off x="431540" y="1140936"/>
          <a:ext cx="8280920" cy="4592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56584">
                  <a:extLst>
                    <a:ext uri="{9D8B030D-6E8A-4147-A177-3AD203B41FA5}">
                      <a16:colId xmlns:a16="http://schemas.microsoft.com/office/drawing/2014/main" val="410835567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61486189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it-IT" sz="1800" b="1" kern="1200" dirty="0">
                          <a:solidFill>
                            <a:schemeClr val="tx1"/>
                          </a:solidFill>
                          <a:effectLst/>
                        </a:rPr>
                        <a:t>SCHEDE INTERVENTI INVIATE AL MINISTERO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967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SRA01-ACA1 - PRODUZIONE INTEGRATA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INVIATA IL 12/7/2022</a:t>
                      </a:r>
                    </a:p>
                    <a:p>
                      <a:r>
                        <a:rPr lang="it-IT" sz="14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2°INVIO IL 19/7/2022</a:t>
                      </a:r>
                      <a:endParaRPr lang="it-IT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453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SRB01 - Scheda nazionale - Indennità compensative aree montane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INVIATA IL 13/7/2022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125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SRD03 - Scheda nazionale - Diversificazione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INVIATA IL 13/7/2022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243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SRA28 - Scheda nazionale - Sostegno mantenimento forestazione imboschimento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INVIATA IL 14/7/2022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605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SRA31 - Scheda nazionale - Conservazione risorse genetiche forestali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INVIATA IL 14/7/2022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013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SRD10 - Scheda nazionale - Impianti </a:t>
                      </a:r>
                      <a:r>
                        <a:rPr lang="it-IT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forestaz</a:t>
                      </a:r>
                      <a:r>
                        <a:rPr lang="it-IT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imboschimento su terreni non agricoli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INVIATA IL 14/7/2022</a:t>
                      </a:r>
                      <a:endParaRPr lang="it-IT" sz="1400" dirty="0"/>
                    </a:p>
                    <a:p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112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SRD11 - Scheda nazionale - Investimenti non produttivi forestali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INVIATA IL 14/7/2022</a:t>
                      </a:r>
                      <a:endParaRPr lang="it-IT" sz="1400" dirty="0"/>
                    </a:p>
                    <a:p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930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SRD12 - Scheda nazionale - Investimenti prevenzione ripristino danni foreste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INVIATA IL 14/7/2022</a:t>
                      </a:r>
                      <a:endParaRPr lang="it-IT" sz="1400" dirty="0"/>
                    </a:p>
                    <a:p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39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SRD15 - Scheda nazionale - Investimenti produttivi forestali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INVIATA IL 14/7/2022</a:t>
                      </a:r>
                      <a:endParaRPr lang="it-IT" sz="1400" dirty="0"/>
                    </a:p>
                    <a:p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844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9037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A0CA8E9-05DE-283E-C14B-1C280220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3</a:t>
            </a:fld>
            <a:endParaRPr lang="it-IT"/>
          </a:p>
        </p:txBody>
      </p:sp>
      <p:graphicFrame>
        <p:nvGraphicFramePr>
          <p:cNvPr id="7" name="Tabella 7">
            <a:extLst>
              <a:ext uri="{FF2B5EF4-FFF2-40B4-BE49-F238E27FC236}">
                <a16:creationId xmlns:a16="http://schemas.microsoft.com/office/drawing/2014/main" id="{92391C34-472A-5C70-EE8C-00BDD7B2EE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69717"/>
              </p:ext>
            </p:extLst>
          </p:nvPr>
        </p:nvGraphicFramePr>
        <p:xfrm>
          <a:off x="629562" y="1700808"/>
          <a:ext cx="7884876" cy="3622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05182">
                  <a:extLst>
                    <a:ext uri="{9D8B030D-6E8A-4147-A177-3AD203B41FA5}">
                      <a16:colId xmlns:a16="http://schemas.microsoft.com/office/drawing/2014/main" val="4108355670"/>
                    </a:ext>
                  </a:extLst>
                </a:gridCol>
                <a:gridCol w="2879694">
                  <a:extLst>
                    <a:ext uri="{9D8B030D-6E8A-4147-A177-3AD203B41FA5}">
                      <a16:colId xmlns:a16="http://schemas.microsoft.com/office/drawing/2014/main" val="61486189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it-IT" sz="1800" b="1" kern="1200" dirty="0">
                          <a:solidFill>
                            <a:schemeClr val="tx1"/>
                          </a:solidFill>
                          <a:effectLst/>
                        </a:rPr>
                        <a:t>SCHEDE INTERVENTI INVIATE AL MINISTERO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967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SRA30 - Scheda nazionale - Benessere animale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INVIATA IL 18/7/2022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149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SRG05 - Supporto preparatorio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t-IT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SRG06 - Leader attuazione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INVIATE IL 20/7/2022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629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SRA02 - ACA2 Impegni specifici uso sostenibile acqua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t-IT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SRA14 - ACA14 – </a:t>
                      </a:r>
                      <a:r>
                        <a:rPr lang="it-IT" sz="1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Agrobiodiversità</a:t>
                      </a:r>
                      <a:r>
                        <a:rPr lang="it-IT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Allevamenti rischio estinzione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t-IT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SRA29 - Agricoltura biologica</a:t>
                      </a: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INVIATE IL 21/7/2022</a:t>
                      </a:r>
                      <a:endParaRPr lang="it-IT" sz="1400" dirty="0"/>
                    </a:p>
                    <a:p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453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SRA16 - ACA16 Sostenibilità - </a:t>
                      </a:r>
                      <a:r>
                        <a:rPr lang="it-IT" sz="1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agrobiodiversità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INVIATA IL 23/7/2022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125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SRE04 - Start up non agricole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INVIATA IL 26/7/2022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243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SRA17 - ACA17 Impegni specifici di convivenza con grandi carnivori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INVIATA IL 26/7/2022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605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SRB02- Sostegno zone con altri svantaggi naturali significativi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INVIATA IL 26/7/2022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013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7121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4</a:t>
            </a:fld>
            <a:endParaRPr lang="it-IT"/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1A5B5B56-BB02-6525-899F-51DD2742BF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696782"/>
              </p:ext>
            </p:extLst>
          </p:nvPr>
        </p:nvGraphicFramePr>
        <p:xfrm>
          <a:off x="1043608" y="692696"/>
          <a:ext cx="7200800" cy="5256582"/>
        </p:xfrm>
        <a:graphic>
          <a:graphicData uri="http://schemas.openxmlformats.org/drawingml/2006/table">
            <a:tbl>
              <a:tblPr firstRow="1" firstCol="1" bandRow="1"/>
              <a:tblGrid>
                <a:gridCol w="5477329">
                  <a:extLst>
                    <a:ext uri="{9D8B030D-6E8A-4147-A177-3AD203B41FA5}">
                      <a16:colId xmlns:a16="http://schemas.microsoft.com/office/drawing/2014/main" val="2057248998"/>
                    </a:ext>
                  </a:extLst>
                </a:gridCol>
                <a:gridCol w="1723471">
                  <a:extLst>
                    <a:ext uri="{9D8B030D-6E8A-4147-A177-3AD203B41FA5}">
                      <a16:colId xmlns:a16="http://schemas.microsoft.com/office/drawing/2014/main" val="3630100608"/>
                    </a:ext>
                  </a:extLst>
                </a:gridCol>
              </a:tblGrid>
              <a:tr h="26886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SCHEDE INTERVENTI IN SCADENZA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6" marR="64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643044"/>
                  </a:ext>
                </a:extLst>
              </a:tr>
              <a:tr h="234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SRG008-</a:t>
                      </a:r>
                      <a:r>
                        <a:rPr lang="it-IT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Sostegno ad azioni pilota e di collaudo dell’innovazione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6" marR="64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SCADENZA IL </a:t>
                      </a:r>
                      <a:r>
                        <a:rPr lang="it-IT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27/7/2022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6" marR="64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110574"/>
                  </a:ext>
                </a:extLst>
              </a:tr>
              <a:tr h="479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SRG009-</a:t>
                      </a:r>
                      <a:r>
                        <a:rPr lang="it-IT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Cooperazione per azioni di supporto all'innovazione e servizi rivolti ai settori agricolo, forestale e agroalimentare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6" marR="64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837801"/>
                  </a:ext>
                </a:extLst>
              </a:tr>
              <a:tr h="234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SRH001- Erogazione di servizi di consulenza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6" marR="64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328031"/>
                  </a:ext>
                </a:extLst>
              </a:tr>
              <a:tr h="969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SRH003-</a:t>
                      </a:r>
                      <a:r>
                        <a:rPr lang="it-IT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Formazione degli imprenditori agricoli, degli addetti delle imprese operanti nei settori agricoltura, zootecnia, silvicoltura, industrie alimentari, e degli altri soggetti privati e pubblici funzionali allo sviluppo delle aree rurali 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6" marR="64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006782"/>
                  </a:ext>
                </a:extLst>
              </a:tr>
              <a:tr h="234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SRH004-</a:t>
                      </a:r>
                      <a:r>
                        <a:rPr lang="it-IT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Azioni di informazione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6" marR="64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453620"/>
                  </a:ext>
                </a:extLst>
              </a:tr>
              <a:tr h="479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SRH005-</a:t>
                      </a:r>
                      <a:r>
                        <a:rPr lang="it-IT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Azioni dimostrative per il settore agricolo/forestale e i territori rurali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6" marR="64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838806"/>
                  </a:ext>
                </a:extLst>
              </a:tr>
              <a:tr h="7311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SRH006-</a:t>
                      </a:r>
                      <a:r>
                        <a:rPr lang="it-IT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Creazione e funzionamento di servizi di supporto all'innovazione e back office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6" marR="64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675799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SRE001-</a:t>
                      </a:r>
                      <a:r>
                        <a:rPr lang="it-IT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Insediamento giovani agricoltori (a,b)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6" marR="64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Scadenza il </a:t>
                      </a:r>
                      <a:r>
                        <a:rPr lang="it-IT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27/7/2022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6" marR="64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597087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SRA-ACA 3 - Tecniche lavorazione ridotta dei suoli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6" marR="64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Scadenza il </a:t>
                      </a:r>
                      <a:r>
                        <a:rPr lang="it-IT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27/7/2022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6" marR="64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8530650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SRA-ACA 24 - Pratiche agricoltura precisione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6" marR="64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Scadenza il </a:t>
                      </a:r>
                      <a:r>
                        <a:rPr lang="it-IT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28/7/2022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6" marR="64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2106885"/>
                  </a:ext>
                </a:extLst>
              </a:tr>
              <a:tr h="4109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SRD001 -Investimenti produttivi agricoli per la competitività delle aziende agricole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6" marR="64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Scadenza il </a:t>
                      </a:r>
                      <a:r>
                        <a:rPr lang="it-IT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1/8/2022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6" marR="64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5289014"/>
                  </a:ext>
                </a:extLst>
              </a:tr>
              <a:tr h="4109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SRD002 -Investimenti produttivi agricoli per ambiente clima e benessere animale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6" marR="64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Scadenza il </a:t>
                      </a:r>
                      <a:r>
                        <a:rPr lang="it-IT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1/8/2022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6" marR="64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2418818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SRD004-</a:t>
                      </a:r>
                      <a:r>
                        <a:rPr lang="it-IT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Investimenti non produttivi agricoli con finalità ambientale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6" marR="64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Scadenza il </a:t>
                      </a:r>
                      <a:r>
                        <a:rPr lang="it-IT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1/8/2022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6" marR="64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903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2397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43EAFA4-5144-0B52-35E3-AE7376C0D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5</a:t>
            </a:fld>
            <a:endParaRPr lang="it-IT"/>
          </a:p>
        </p:txBody>
      </p:sp>
      <p:graphicFrame>
        <p:nvGraphicFramePr>
          <p:cNvPr id="5" name="Tabella 7">
            <a:extLst>
              <a:ext uri="{FF2B5EF4-FFF2-40B4-BE49-F238E27FC236}">
                <a16:creationId xmlns:a16="http://schemas.microsoft.com/office/drawing/2014/main" id="{53A071E5-9537-2BA5-BF3A-B7917BA24A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896957"/>
              </p:ext>
            </p:extLst>
          </p:nvPr>
        </p:nvGraphicFramePr>
        <p:xfrm>
          <a:off x="457200" y="1423926"/>
          <a:ext cx="8280920" cy="41653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256584">
                  <a:extLst>
                    <a:ext uri="{9D8B030D-6E8A-4147-A177-3AD203B41FA5}">
                      <a16:colId xmlns:a16="http://schemas.microsoft.com/office/drawing/2014/main" val="410835567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614861897"/>
                    </a:ext>
                  </a:extLst>
                </a:gridCol>
              </a:tblGrid>
              <a:tr h="47362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solidFill>
                            <a:schemeClr val="bg1"/>
                          </a:solidFill>
                          <a:effectLst/>
                        </a:rPr>
                        <a:t>SCHEDE INTERVENTI</a:t>
                      </a:r>
                      <a:r>
                        <a:rPr lang="it-IT" sz="2000" b="1" dirty="0">
                          <a:solidFill>
                            <a:schemeClr val="bg1"/>
                          </a:solidFill>
                          <a:effectLst/>
                        </a:rPr>
                        <a:t> ANCORA IN DISCUSSIONE AL MINISTERO        </a:t>
                      </a:r>
                      <a:r>
                        <a:rPr lang="it-IT" sz="1400" b="1" dirty="0">
                          <a:solidFill>
                            <a:schemeClr val="bg1"/>
                          </a:solidFill>
                          <a:effectLst/>
                        </a:rPr>
                        <a:t> 1</a:t>
                      </a:r>
                      <a:endParaRPr lang="it-IT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SCHEDE INTERVENTI</a:t>
                      </a: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ANCORA IN DISCUSSIONE AL MINISTERO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9967533"/>
                  </a:ext>
                </a:extLst>
              </a:tr>
              <a:tr h="4736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SRA-ACA 4 - Apporto di sostanza organica nei suoli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SCHEDA NON ANCORA DISCUSSA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125049"/>
                  </a:ext>
                </a:extLst>
              </a:tr>
              <a:tr h="6617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SRA-ACA 5 - Inerbimento colture arboree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SCHEDA NON ANCORA DISCUSSA</a:t>
                      </a:r>
                      <a:endParaRPr lang="it-IT" sz="1400" dirty="0">
                        <a:latin typeface="+mn-lt"/>
                      </a:endParaRPr>
                    </a:p>
                    <a:p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243514"/>
                  </a:ext>
                </a:extLst>
              </a:tr>
              <a:tr h="4736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SRA-ACA 13 - Impegni specifici di gestione effluenti zootecnici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SCHEDA NON ANCORA DISCUSSA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605333"/>
                  </a:ext>
                </a:extLst>
              </a:tr>
              <a:tr h="6617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SRA-ACA 18 - Impegni per l’apicoltura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SCHEDA NON ANCORA DISCUSSA</a:t>
                      </a:r>
                      <a:endParaRPr lang="it-IT" sz="1400" dirty="0">
                        <a:latin typeface="+mn-lt"/>
                      </a:endParaRPr>
                    </a:p>
                    <a:p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013883"/>
                  </a:ext>
                </a:extLst>
              </a:tr>
              <a:tr h="4736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SRA-ACA 21 – Impegni specifici di gestione dei residui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SCHEDA NON ANCORA DISCUSSA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112566"/>
                  </a:ext>
                </a:extLst>
              </a:tr>
              <a:tr h="4736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SRA-ACA 22 – Impegni specifici Risaie (biodiversità)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SCHEDA NON ANCORA DISCUSSA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930685"/>
                  </a:ext>
                </a:extLst>
              </a:tr>
              <a:tr h="4736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SRA-ACA 25 - Tutela paesaggi storici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SCHEDA NON ANCORA DISCUSSA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1844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5383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43EAFA4-5144-0B52-35E3-AE7376C0D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6</a:t>
            </a:fld>
            <a:endParaRPr lang="it-IT"/>
          </a:p>
        </p:txBody>
      </p:sp>
      <p:graphicFrame>
        <p:nvGraphicFramePr>
          <p:cNvPr id="5" name="Tabella 7">
            <a:extLst>
              <a:ext uri="{FF2B5EF4-FFF2-40B4-BE49-F238E27FC236}">
                <a16:creationId xmlns:a16="http://schemas.microsoft.com/office/drawing/2014/main" id="{53A071E5-9537-2BA5-BF3A-B7917BA24A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4316338"/>
              </p:ext>
            </p:extLst>
          </p:nvPr>
        </p:nvGraphicFramePr>
        <p:xfrm>
          <a:off x="611560" y="692696"/>
          <a:ext cx="8280920" cy="524228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256584">
                  <a:extLst>
                    <a:ext uri="{9D8B030D-6E8A-4147-A177-3AD203B41FA5}">
                      <a16:colId xmlns:a16="http://schemas.microsoft.com/office/drawing/2014/main" val="410835567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614861897"/>
                    </a:ext>
                  </a:extLst>
                </a:gridCol>
              </a:tblGrid>
              <a:tr h="47362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solidFill>
                            <a:schemeClr val="bg1"/>
                          </a:solidFill>
                          <a:effectLst/>
                        </a:rPr>
                        <a:t>SCHEDE INTERVENTI</a:t>
                      </a:r>
                      <a:r>
                        <a:rPr lang="it-IT" sz="2000" b="1" dirty="0">
                          <a:solidFill>
                            <a:schemeClr val="bg1"/>
                          </a:solidFill>
                          <a:effectLst/>
                        </a:rPr>
                        <a:t> ANCORA IN DISCUSSIONE AL MINISTERO        </a:t>
                      </a:r>
                      <a:r>
                        <a:rPr lang="it-IT" sz="14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it-IT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SCHEDE INTERVENTI</a:t>
                      </a: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ANCORA IN DISCUSSIONE AL MINISTERO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9967533"/>
                  </a:ext>
                </a:extLst>
              </a:tr>
              <a:tr h="473626">
                <a:tc>
                  <a:txBody>
                    <a:bodyPr/>
                    <a:lstStyle/>
                    <a:p>
                      <a:r>
                        <a:rPr lang="it-IT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SRC003-Pagamento compensativo per le zone agricole incluse nei piani di gestione dei bacini idrografici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SCHEDA NON ANCORA DISCUSSA</a:t>
                      </a:r>
                      <a:endParaRPr lang="it-IT" sz="14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453974"/>
                  </a:ext>
                </a:extLst>
              </a:tr>
              <a:tr h="6617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SRD006-</a:t>
                      </a: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Investimenti per la prevenzione ed il rispristino del potenziale produttivo agricolo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SCHEDA NON ANCORA DISCUSSA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013883"/>
                  </a:ext>
                </a:extLst>
              </a:tr>
              <a:tr h="4736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SRD007-</a:t>
                      </a: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Investimenti in infrastrutture per l'agricoltura e per lo sviluppo socio-economico delle aree rurali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SCHEDA NON ANCORA DISCUSSA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112566"/>
                  </a:ext>
                </a:extLst>
              </a:tr>
              <a:tr h="4736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SRD008-</a:t>
                      </a: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Investimenti in infrastrutture con finalità ambientali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SCHEDA NON ANCORA DISCUSSA</a:t>
                      </a:r>
                      <a:endParaRPr lang="it-IT" sz="1400" dirty="0">
                        <a:latin typeface="+mn-lt"/>
                      </a:endParaRPr>
                    </a:p>
                    <a:p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930685"/>
                  </a:ext>
                </a:extLst>
              </a:tr>
              <a:tr h="5085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SRD013-</a:t>
                      </a: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Investimenti per la trasformazione e commercializzazione dei prodotti agricoli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ATTESA DELLA SCHEDA CONSOLIDATA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9395012"/>
                  </a:ext>
                </a:extLst>
              </a:tr>
              <a:tr h="508560">
                <a:tc>
                  <a:txBody>
                    <a:bodyPr/>
                    <a:lstStyle/>
                    <a:p>
                      <a:r>
                        <a:rPr lang="it-IT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SRE003-</a:t>
                      </a: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Avvio di nuove imprese connesse alla silvicoltura 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SCHEDA NON ANCORA DISCUSSA</a:t>
                      </a:r>
                      <a:endParaRPr lang="it-IT" sz="14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258917"/>
                  </a:ext>
                </a:extLst>
              </a:tr>
              <a:tr h="5085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SRG002-</a:t>
                      </a: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Costituzione organizzazioni di produttori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SCHEDA NON ANCORA DISCUSSA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8854173"/>
                  </a:ext>
                </a:extLst>
              </a:tr>
              <a:tr h="5085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SRG003-</a:t>
                      </a: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Partecipazione regimi qualità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SCHEDA NON ANCORA DISCUSSA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576219"/>
                  </a:ext>
                </a:extLst>
              </a:tr>
              <a:tr h="5085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SRG010- Promozione dei prodotti di qualità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SCHEDA NON ANCORA DISCUSSA</a:t>
                      </a:r>
                      <a:endParaRPr lang="it-I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1391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212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7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844A2D2-5390-3E83-F5B6-5B9EEF28D9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44624"/>
            <a:ext cx="6084401" cy="397398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076F6B7-5274-3223-EB42-5465FD9A1A70}"/>
              </a:ext>
            </a:extLst>
          </p:cNvPr>
          <p:cNvSpPr txBox="1"/>
          <p:nvPr/>
        </p:nvSpPr>
        <p:spPr>
          <a:xfrm>
            <a:off x="251520" y="3898337"/>
            <a:ext cx="8712968" cy="226696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Calabria. Produzione agricola per comparto nel periodo 2016-2019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Nella composizione della produzione agricola regionale spicca, per il 2019, la preponderanza del settore di </a:t>
            </a:r>
            <a:r>
              <a:rPr lang="it-IT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ortaggi e fiori (34%)</a:t>
            </a:r>
            <a:r>
              <a:rPr lang="it-I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quello </a:t>
            </a:r>
            <a:r>
              <a:rPr lang="it-IT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olivicolo (27%)</a:t>
            </a:r>
            <a:r>
              <a:rPr lang="it-I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particolare, l’olivicoltura mostra una crescita del 55% rispetto all’anno precedente mentre, gli ortaggi e i fiori del 20%.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Nettamente inferiori, invece, risultano le percentuali riferite agli altri settori: </a:t>
            </a:r>
            <a:r>
              <a:rPr lang="it-IT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fruttiferi</a:t>
            </a:r>
            <a:r>
              <a:rPr lang="it-I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it-IT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17%</a:t>
            </a:r>
            <a:r>
              <a:rPr lang="it-I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 aumento di un punto percentuale rispetto al 2018), </a:t>
            </a:r>
            <a:r>
              <a:rPr lang="it-IT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vite</a:t>
            </a:r>
            <a:r>
              <a:rPr lang="it-I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it-IT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5%</a:t>
            </a:r>
            <a:r>
              <a:rPr lang="it-I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 calo di ben l’11% rispetto al 2018), </a:t>
            </a:r>
            <a:r>
              <a:rPr lang="it-IT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cereali</a:t>
            </a:r>
            <a:r>
              <a:rPr lang="it-I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it-IT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%), nonché della zootecnia: </a:t>
            </a:r>
            <a:r>
              <a:rPr lang="it-IT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granivori ed erbivori</a:t>
            </a:r>
            <a:r>
              <a:rPr lang="it-I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(entrambi il </a:t>
            </a:r>
            <a:r>
              <a:rPr lang="it-IT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6%</a:t>
            </a:r>
            <a:r>
              <a:rPr lang="it-I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(Fig.1a).</a:t>
            </a:r>
          </a:p>
        </p:txBody>
      </p:sp>
    </p:spTree>
    <p:extLst>
      <p:ext uri="{BB962C8B-B14F-4D97-AF65-F5344CB8AC3E}">
        <p14:creationId xmlns:p14="http://schemas.microsoft.com/office/powerpoint/2010/main" val="937230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760</Words>
  <Application>Microsoft Office PowerPoint</Application>
  <PresentationFormat>Presentazione su schermo (4:3)</PresentationFormat>
  <Paragraphs>120</Paragraphs>
  <Slides>7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Tahoma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hp15</dc:creator>
  <cp:lastModifiedBy>Giosella Statti</cp:lastModifiedBy>
  <cp:revision>151</cp:revision>
  <dcterms:created xsi:type="dcterms:W3CDTF">2017-01-16T10:55:56Z</dcterms:created>
  <dcterms:modified xsi:type="dcterms:W3CDTF">2022-07-26T11:28:50Z</dcterms:modified>
</cp:coreProperties>
</file>